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7"/>
  </p:notesMasterIdLst>
  <p:handoutMasterIdLst>
    <p:handoutMasterId r:id="rId68"/>
  </p:handoutMasterIdLst>
  <p:sldIdLst>
    <p:sldId id="256" r:id="rId5"/>
    <p:sldId id="349" r:id="rId6"/>
    <p:sldId id="261" r:id="rId7"/>
    <p:sldId id="257" r:id="rId8"/>
    <p:sldId id="509" r:id="rId9"/>
    <p:sldId id="365" r:id="rId10"/>
    <p:sldId id="555" r:id="rId11"/>
    <p:sldId id="541" r:id="rId12"/>
    <p:sldId id="538" r:id="rId13"/>
    <p:sldId id="540" r:id="rId14"/>
    <p:sldId id="556" r:id="rId15"/>
    <p:sldId id="557" r:id="rId16"/>
    <p:sldId id="558" r:id="rId17"/>
    <p:sldId id="559" r:id="rId18"/>
    <p:sldId id="535" r:id="rId19"/>
    <p:sldId id="554" r:id="rId20"/>
    <p:sldId id="546" r:id="rId21"/>
    <p:sldId id="543" r:id="rId22"/>
    <p:sldId id="519" r:id="rId23"/>
    <p:sldId id="547" r:id="rId24"/>
    <p:sldId id="520" r:id="rId25"/>
    <p:sldId id="550" r:id="rId26"/>
    <p:sldId id="551" r:id="rId27"/>
    <p:sldId id="299" r:id="rId28"/>
    <p:sldId id="300" r:id="rId29"/>
    <p:sldId id="346" r:id="rId30"/>
    <p:sldId id="301" r:id="rId31"/>
    <p:sldId id="302" r:id="rId32"/>
    <p:sldId id="303" r:id="rId33"/>
    <p:sldId id="304" r:id="rId34"/>
    <p:sldId id="305" r:id="rId35"/>
    <p:sldId id="306" r:id="rId36"/>
    <p:sldId id="307" r:id="rId37"/>
    <p:sldId id="308" r:id="rId38"/>
    <p:sldId id="347" r:id="rId39"/>
    <p:sldId id="309" r:id="rId40"/>
    <p:sldId id="310" r:id="rId41"/>
    <p:sldId id="312" r:id="rId42"/>
    <p:sldId id="314" r:id="rId43"/>
    <p:sldId id="315" r:id="rId44"/>
    <p:sldId id="316" r:id="rId45"/>
    <p:sldId id="317" r:id="rId46"/>
    <p:sldId id="318" r:id="rId47"/>
    <p:sldId id="319" r:id="rId48"/>
    <p:sldId id="335" r:id="rId49"/>
    <p:sldId id="336" r:id="rId50"/>
    <p:sldId id="337" r:id="rId51"/>
    <p:sldId id="338" r:id="rId52"/>
    <p:sldId id="339" r:id="rId53"/>
    <p:sldId id="340" r:id="rId54"/>
    <p:sldId id="342" r:id="rId55"/>
    <p:sldId id="341" r:id="rId56"/>
    <p:sldId id="343" r:id="rId57"/>
    <p:sldId id="330" r:id="rId58"/>
    <p:sldId id="331" r:id="rId59"/>
    <p:sldId id="332" r:id="rId60"/>
    <p:sldId id="333" r:id="rId61"/>
    <p:sldId id="334" r:id="rId62"/>
    <p:sldId id="344" r:id="rId63"/>
    <p:sldId id="345" r:id="rId64"/>
    <p:sldId id="287" r:id="rId65"/>
    <p:sldId id="298"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B18"/>
    <a:srgbClr val="5148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89503" autoAdjust="0"/>
  </p:normalViewPr>
  <p:slideViewPr>
    <p:cSldViewPr snapToGrid="0" showGuides="1">
      <p:cViewPr varScale="1">
        <p:scale>
          <a:sx n="77" d="100"/>
          <a:sy n="77" d="100"/>
        </p:scale>
        <p:origin x="1698" y="90"/>
      </p:cViewPr>
      <p:guideLst>
        <p:guide orient="horz" pos="2160"/>
        <p:guide pos="288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1/15/2024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1/15/2024</a:t>
            </a:fld>
            <a:endParaRPr/>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a:latin typeface="Arial" pitchFamily="34" charset="0"/>
                <a:cs typeface="Arial" pitchFamily="34" charset="0"/>
              </a:rPr>
              <a:t>NOTE:</a:t>
            </a:r>
          </a:p>
          <a:p>
            <a:r>
              <a:rPr lang="en-US" i="1">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16761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4805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23124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4019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464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CSDL GIS,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sắp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xếp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(layer),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tầng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ở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mục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a:t>
            </a:r>
          </a:p>
          <a:p>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GIS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nội</a:t>
            </a:r>
            <a:r>
              <a:rPr lang="en-US" sz="1200" kern="1200" dirty="0">
                <a:solidFill>
                  <a:schemeClr val="tx1"/>
                </a:solidFill>
                <a:effectLst/>
                <a:latin typeface="+mn-lt"/>
                <a:ea typeface="+mn-ea"/>
                <a:cs typeface="+mn-cs"/>
              </a:rPr>
              <a:t> dung </a:t>
            </a:r>
            <a:r>
              <a:rPr lang="en-US" sz="1200" kern="1200" dirty="0" err="1">
                <a:solidFill>
                  <a:schemeClr val="tx1"/>
                </a:solidFill>
                <a:effectLst/>
                <a:latin typeface="+mn-lt"/>
                <a:ea typeface="+mn-ea"/>
                <a:cs typeface="+mn-cs"/>
              </a:rPr>
              <a:t>sau</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CSDL GIS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lưu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trữ</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phục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CSDL.</a:t>
            </a: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chức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theo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dạng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cấu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br>
              <a:rPr lang="en-US" sz="1200" kern="1200" dirty="0">
                <a:solidFill>
                  <a:schemeClr val="tx1"/>
                </a:solidFill>
                <a:effectLst/>
                <a:latin typeface="+mn-lt"/>
                <a:ea typeface="+mn-ea"/>
                <a:cs typeface="+mn-cs"/>
              </a:rPr>
            </a:b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xuyên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5927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Sự</a:t>
            </a:r>
            <a:r>
              <a:rPr lang="en-US" baseline="0" dirty="0"/>
              <a:t> </a:t>
            </a:r>
            <a:r>
              <a:rPr lang="en-US" baseline="0" dirty="0" err="1"/>
              <a:t>khác</a:t>
            </a:r>
            <a:r>
              <a:rPr lang="en-US" baseline="0" dirty="0"/>
              <a:t> </a:t>
            </a:r>
            <a:r>
              <a:rPr lang="en-US" baseline="0" dirty="0" err="1"/>
              <a:t>biệt</a:t>
            </a:r>
            <a:r>
              <a:rPr lang="en-US" baseline="0" dirty="0"/>
              <a:t> GIS </a:t>
            </a:r>
            <a:r>
              <a:rPr lang="en-US" baseline="0" dirty="0" err="1"/>
              <a:t>với</a:t>
            </a:r>
            <a:r>
              <a:rPr lang="en-US" baseline="0" dirty="0"/>
              <a:t> </a:t>
            </a:r>
            <a:r>
              <a:rPr lang="en-US" baseline="0" dirty="0" err="1"/>
              <a:t>các</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thông</a:t>
            </a:r>
            <a:r>
              <a:rPr lang="en-US" baseline="0" dirty="0"/>
              <a:t> tin </a:t>
            </a:r>
            <a:r>
              <a:rPr lang="en-US" baseline="0" dirty="0" err="1"/>
              <a:t>khác</a:t>
            </a:r>
            <a:r>
              <a:rPr lang="en-US" baseline="0" dirty="0"/>
              <a:t> ở </a:t>
            </a:r>
            <a:r>
              <a:rPr lang="en-US" baseline="0" dirty="0" err="1"/>
              <a:t>khả</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biểu</a:t>
            </a:r>
            <a:r>
              <a:rPr lang="en-US" baseline="0" dirty="0"/>
              <a:t> </a:t>
            </a:r>
            <a:r>
              <a:rPr lang="en-US" baseline="0" dirty="0" err="1"/>
              <a:t>thị</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và</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không</a:t>
            </a:r>
            <a:r>
              <a:rPr lang="en-US" baseline="0" dirty="0"/>
              <a:t> </a:t>
            </a:r>
            <a:r>
              <a:rPr lang="en-US" baseline="0" dirty="0" err="1"/>
              <a:t>gian</a:t>
            </a:r>
            <a:r>
              <a:rPr lang="en-US" baseline="0" dirty="0"/>
              <a:t> </a:t>
            </a:r>
            <a:r>
              <a:rPr lang="en-US" baseline="0" dirty="0" err="1"/>
              <a:t>trên</a:t>
            </a:r>
            <a:r>
              <a:rPr lang="en-US" baseline="0" dirty="0"/>
              <a:t> </a:t>
            </a:r>
            <a:r>
              <a:rPr lang="en-US" baseline="0" dirty="0" err="1"/>
              <a:t>nền</a:t>
            </a:r>
            <a:r>
              <a:rPr lang="en-US" baseline="0" dirty="0"/>
              <a:t> </a:t>
            </a:r>
            <a:r>
              <a:rPr lang="en-US" baseline="0" dirty="0" err="1"/>
              <a:t>tảng</a:t>
            </a:r>
            <a:r>
              <a:rPr lang="en-US" baseline="0" dirty="0"/>
              <a:t> </a:t>
            </a:r>
            <a:r>
              <a:rPr lang="en-US" baseline="0" dirty="0" err="1"/>
              <a:t>bản</a:t>
            </a:r>
            <a:r>
              <a:rPr lang="en-US" baseline="0" dirty="0"/>
              <a:t> </a:t>
            </a:r>
            <a:r>
              <a:rPr lang="en-US" baseline="0" dirty="0" err="1"/>
              <a:t>đồ</a:t>
            </a:r>
            <a:r>
              <a:rPr lang="en-US" baseline="0" dirty="0"/>
              <a:t>. GIS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rộng</a:t>
            </a:r>
            <a:r>
              <a:rPr lang="en-US" baseline="0" dirty="0"/>
              <a:t> </a:t>
            </a:r>
            <a:r>
              <a:rPr lang="en-US" baseline="0" dirty="0" err="1"/>
              <a:t>dãi</a:t>
            </a:r>
            <a:r>
              <a:rPr lang="en-US" baseline="0" dirty="0"/>
              <a:t> </a:t>
            </a:r>
            <a:r>
              <a:rPr lang="en-US" baseline="0" dirty="0" err="1"/>
              <a:t>trong</a:t>
            </a:r>
            <a:r>
              <a:rPr lang="en-US" baseline="0" dirty="0"/>
              <a:t> </a:t>
            </a:r>
            <a:r>
              <a:rPr lang="en-US" baseline="0" dirty="0" err="1"/>
              <a:t>dân</a:t>
            </a:r>
            <a:r>
              <a:rPr lang="en-US" baseline="0" dirty="0"/>
              <a:t> </a:t>
            </a:r>
            <a:r>
              <a:rPr lang="en-US" baseline="0" dirty="0" err="1"/>
              <a:t>sự</a:t>
            </a:r>
            <a:r>
              <a:rPr lang="en-US" baseline="0" dirty="0"/>
              <a:t>, </a:t>
            </a:r>
            <a:r>
              <a:rPr lang="en-US" baseline="0" dirty="0" err="1"/>
              <a:t>quân</a:t>
            </a:r>
            <a:r>
              <a:rPr lang="en-US" baseline="0" dirty="0"/>
              <a:t> </a:t>
            </a:r>
            <a:r>
              <a:rPr lang="en-US" baseline="0" dirty="0" err="1"/>
              <a:t>sự</a:t>
            </a:r>
            <a:r>
              <a:rPr lang="en-US" baseline="0" dirty="0"/>
              <a:t>, </a:t>
            </a:r>
            <a:r>
              <a:rPr lang="en-US" baseline="0" dirty="0" err="1"/>
              <a:t>doanh</a:t>
            </a:r>
            <a:r>
              <a:rPr lang="en-US" baseline="0" dirty="0"/>
              <a:t> </a:t>
            </a:r>
            <a:r>
              <a:rPr lang="en-US" baseline="0" dirty="0" err="1"/>
              <a:t>nghiệp</a:t>
            </a:r>
            <a:r>
              <a:rPr lang="en-US" baseline="0" dirty="0"/>
              <a:t> </a:t>
            </a:r>
            <a:r>
              <a:rPr lang="en-US" baseline="0" dirty="0" err="1"/>
              <a:t>nhằm</a:t>
            </a:r>
            <a:r>
              <a:rPr lang="en-US" baseline="0" dirty="0"/>
              <a:t> </a:t>
            </a:r>
            <a:r>
              <a:rPr lang="en-US" baseline="0" dirty="0" err="1"/>
              <a:t>khai</a:t>
            </a:r>
            <a:r>
              <a:rPr lang="en-US" baseline="0" dirty="0"/>
              <a:t> </a:t>
            </a:r>
            <a:r>
              <a:rPr lang="en-US" baseline="0" dirty="0" err="1"/>
              <a:t>thác</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hiệu</a:t>
            </a:r>
            <a:r>
              <a:rPr lang="en-US" baseline="0" dirty="0"/>
              <a:t> </a:t>
            </a:r>
            <a:r>
              <a:rPr lang="en-US" baseline="0" dirty="0" err="1"/>
              <a:t>quả</a:t>
            </a:r>
            <a:r>
              <a:rPr lang="en-US" baseline="0" dirty="0"/>
              <a:t>, </a:t>
            </a:r>
            <a:r>
              <a:rPr lang="en-US" baseline="0" dirty="0" err="1"/>
              <a:t>hỗ</a:t>
            </a:r>
            <a:r>
              <a:rPr lang="en-US" baseline="0" dirty="0"/>
              <a:t> </a:t>
            </a:r>
            <a:r>
              <a:rPr lang="en-US" baseline="0" dirty="0" err="1"/>
              <a:t>trợ</a:t>
            </a:r>
            <a:r>
              <a:rPr lang="en-US" baseline="0" dirty="0"/>
              <a:t> </a:t>
            </a:r>
            <a:r>
              <a:rPr lang="en-US" baseline="0" dirty="0" err="1"/>
              <a:t>lập</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kế</a:t>
            </a:r>
            <a:r>
              <a:rPr lang="en-US" baseline="0" dirty="0"/>
              <a:t> </a:t>
            </a:r>
            <a:r>
              <a:rPr lang="en-US" baseline="0" dirty="0" err="1"/>
              <a:t>hoạch</a:t>
            </a:r>
            <a:r>
              <a:rPr lang="en-US" baseline="0" dirty="0"/>
              <a:t>, </a:t>
            </a:r>
            <a:r>
              <a:rPr lang="en-US" baseline="0" dirty="0" err="1"/>
              <a:t>ra</a:t>
            </a:r>
            <a:r>
              <a:rPr lang="en-US" baseline="0" dirty="0"/>
              <a:t> </a:t>
            </a:r>
            <a:r>
              <a:rPr lang="en-US" baseline="0" dirty="0" err="1"/>
              <a:t>quyết</a:t>
            </a:r>
            <a:r>
              <a:rPr lang="en-US" baseline="0" dirty="0"/>
              <a:t> </a:t>
            </a:r>
            <a:r>
              <a:rPr lang="en-US" baseline="0" dirty="0" err="1"/>
              <a:t>định</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83570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Sự</a:t>
            </a:r>
            <a:r>
              <a:rPr lang="en-US" baseline="0" dirty="0"/>
              <a:t> </a:t>
            </a:r>
            <a:r>
              <a:rPr lang="en-US" baseline="0" dirty="0" err="1"/>
              <a:t>khác</a:t>
            </a:r>
            <a:r>
              <a:rPr lang="en-US" baseline="0" dirty="0"/>
              <a:t> </a:t>
            </a:r>
            <a:r>
              <a:rPr lang="en-US" baseline="0" dirty="0" err="1"/>
              <a:t>biệt</a:t>
            </a:r>
            <a:r>
              <a:rPr lang="en-US" baseline="0" dirty="0"/>
              <a:t> GIS </a:t>
            </a:r>
            <a:r>
              <a:rPr lang="en-US" baseline="0" dirty="0" err="1"/>
              <a:t>với</a:t>
            </a:r>
            <a:r>
              <a:rPr lang="en-US" baseline="0" dirty="0"/>
              <a:t> </a:t>
            </a:r>
            <a:r>
              <a:rPr lang="en-US" baseline="0" dirty="0" err="1"/>
              <a:t>các</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thông</a:t>
            </a:r>
            <a:r>
              <a:rPr lang="en-US" baseline="0" dirty="0"/>
              <a:t> tin </a:t>
            </a:r>
            <a:r>
              <a:rPr lang="en-US" baseline="0" dirty="0" err="1"/>
              <a:t>khác</a:t>
            </a:r>
            <a:r>
              <a:rPr lang="en-US" baseline="0" dirty="0"/>
              <a:t> ở </a:t>
            </a:r>
            <a:r>
              <a:rPr lang="en-US" baseline="0" dirty="0" err="1"/>
              <a:t>khả</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biểu</a:t>
            </a:r>
            <a:r>
              <a:rPr lang="en-US" baseline="0" dirty="0"/>
              <a:t> </a:t>
            </a:r>
            <a:r>
              <a:rPr lang="en-US" baseline="0" dirty="0" err="1"/>
              <a:t>thị</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và</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không</a:t>
            </a:r>
            <a:r>
              <a:rPr lang="en-US" baseline="0" dirty="0"/>
              <a:t> </a:t>
            </a:r>
            <a:r>
              <a:rPr lang="en-US" baseline="0" dirty="0" err="1"/>
              <a:t>gian</a:t>
            </a:r>
            <a:r>
              <a:rPr lang="en-US" baseline="0" dirty="0"/>
              <a:t> </a:t>
            </a:r>
            <a:r>
              <a:rPr lang="en-US" baseline="0" dirty="0" err="1"/>
              <a:t>trên</a:t>
            </a:r>
            <a:r>
              <a:rPr lang="en-US" baseline="0" dirty="0"/>
              <a:t> </a:t>
            </a:r>
            <a:r>
              <a:rPr lang="en-US" baseline="0" dirty="0" err="1"/>
              <a:t>nền</a:t>
            </a:r>
            <a:r>
              <a:rPr lang="en-US" baseline="0" dirty="0"/>
              <a:t> </a:t>
            </a:r>
            <a:r>
              <a:rPr lang="en-US" baseline="0" dirty="0" err="1"/>
              <a:t>tảng</a:t>
            </a:r>
            <a:r>
              <a:rPr lang="en-US" baseline="0" dirty="0"/>
              <a:t> </a:t>
            </a:r>
            <a:r>
              <a:rPr lang="en-US" baseline="0" dirty="0" err="1"/>
              <a:t>bản</a:t>
            </a:r>
            <a:r>
              <a:rPr lang="en-US" baseline="0" dirty="0"/>
              <a:t> </a:t>
            </a:r>
            <a:r>
              <a:rPr lang="en-US" baseline="0" dirty="0" err="1"/>
              <a:t>đồ</a:t>
            </a:r>
            <a:r>
              <a:rPr lang="en-US" baseline="0" dirty="0"/>
              <a:t>. GIS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rộng</a:t>
            </a:r>
            <a:r>
              <a:rPr lang="en-US" baseline="0" dirty="0"/>
              <a:t> </a:t>
            </a:r>
            <a:r>
              <a:rPr lang="en-US" baseline="0" dirty="0" err="1"/>
              <a:t>dãi</a:t>
            </a:r>
            <a:r>
              <a:rPr lang="en-US" baseline="0" dirty="0"/>
              <a:t> </a:t>
            </a:r>
            <a:r>
              <a:rPr lang="en-US" baseline="0" dirty="0" err="1"/>
              <a:t>trong</a:t>
            </a:r>
            <a:r>
              <a:rPr lang="en-US" baseline="0" dirty="0"/>
              <a:t> </a:t>
            </a:r>
            <a:r>
              <a:rPr lang="en-US" baseline="0" dirty="0" err="1"/>
              <a:t>dân</a:t>
            </a:r>
            <a:r>
              <a:rPr lang="en-US" baseline="0" dirty="0"/>
              <a:t> </a:t>
            </a:r>
            <a:r>
              <a:rPr lang="en-US" baseline="0" dirty="0" err="1"/>
              <a:t>sự</a:t>
            </a:r>
            <a:r>
              <a:rPr lang="en-US" baseline="0" dirty="0"/>
              <a:t>, </a:t>
            </a:r>
            <a:r>
              <a:rPr lang="en-US" baseline="0" dirty="0" err="1"/>
              <a:t>quân</a:t>
            </a:r>
            <a:r>
              <a:rPr lang="en-US" baseline="0" dirty="0"/>
              <a:t> </a:t>
            </a:r>
            <a:r>
              <a:rPr lang="en-US" baseline="0" dirty="0" err="1"/>
              <a:t>sự</a:t>
            </a:r>
            <a:r>
              <a:rPr lang="en-US" baseline="0" dirty="0"/>
              <a:t>, </a:t>
            </a:r>
            <a:r>
              <a:rPr lang="en-US" baseline="0" dirty="0" err="1"/>
              <a:t>doanh</a:t>
            </a:r>
            <a:r>
              <a:rPr lang="en-US" baseline="0" dirty="0"/>
              <a:t> </a:t>
            </a:r>
            <a:r>
              <a:rPr lang="en-US" baseline="0" dirty="0" err="1"/>
              <a:t>nghiệp</a:t>
            </a:r>
            <a:r>
              <a:rPr lang="en-US" baseline="0" dirty="0"/>
              <a:t> </a:t>
            </a:r>
            <a:r>
              <a:rPr lang="en-US" baseline="0" dirty="0" err="1"/>
              <a:t>nhằm</a:t>
            </a:r>
            <a:r>
              <a:rPr lang="en-US" baseline="0" dirty="0"/>
              <a:t> </a:t>
            </a:r>
            <a:r>
              <a:rPr lang="en-US" baseline="0" dirty="0" err="1"/>
              <a:t>khai</a:t>
            </a:r>
            <a:r>
              <a:rPr lang="en-US" baseline="0" dirty="0"/>
              <a:t> </a:t>
            </a:r>
            <a:r>
              <a:rPr lang="en-US" baseline="0" dirty="0" err="1"/>
              <a:t>thác</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hiệu</a:t>
            </a:r>
            <a:r>
              <a:rPr lang="en-US" baseline="0" dirty="0"/>
              <a:t> </a:t>
            </a:r>
            <a:r>
              <a:rPr lang="en-US" baseline="0" dirty="0" err="1"/>
              <a:t>quả</a:t>
            </a:r>
            <a:r>
              <a:rPr lang="en-US" baseline="0" dirty="0"/>
              <a:t>, </a:t>
            </a:r>
            <a:r>
              <a:rPr lang="en-US" baseline="0" dirty="0" err="1"/>
              <a:t>hỗ</a:t>
            </a:r>
            <a:r>
              <a:rPr lang="en-US" baseline="0" dirty="0"/>
              <a:t> </a:t>
            </a:r>
            <a:r>
              <a:rPr lang="en-US" baseline="0" dirty="0" err="1"/>
              <a:t>trợ</a:t>
            </a:r>
            <a:r>
              <a:rPr lang="en-US" baseline="0" dirty="0"/>
              <a:t> </a:t>
            </a:r>
            <a:r>
              <a:rPr lang="en-US" baseline="0" dirty="0" err="1"/>
              <a:t>lập</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kế</a:t>
            </a:r>
            <a:r>
              <a:rPr lang="en-US" baseline="0" dirty="0"/>
              <a:t> </a:t>
            </a:r>
            <a:r>
              <a:rPr lang="en-US" baseline="0" dirty="0" err="1"/>
              <a:t>hoạch</a:t>
            </a:r>
            <a:r>
              <a:rPr lang="en-US" baseline="0" dirty="0"/>
              <a:t>, </a:t>
            </a:r>
            <a:r>
              <a:rPr lang="en-US" baseline="0" dirty="0" err="1"/>
              <a:t>ra</a:t>
            </a:r>
            <a:r>
              <a:rPr lang="en-US" baseline="0" dirty="0"/>
              <a:t> </a:t>
            </a:r>
            <a:r>
              <a:rPr lang="en-US" baseline="0" dirty="0" err="1"/>
              <a:t>quyết</a:t>
            </a:r>
            <a:r>
              <a:rPr lang="en-US" baseline="0" dirty="0"/>
              <a:t> </a:t>
            </a:r>
            <a:r>
              <a:rPr lang="en-US" baseline="0" dirty="0" err="1"/>
              <a:t>định</a:t>
            </a:r>
            <a:r>
              <a:rPr lang="en-US" baseline="0" dirty="0"/>
              <a: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57885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30000"/>
              </a:lnSpc>
              <a:spcBef>
                <a:spcPts val="600"/>
              </a:spcBef>
            </a:pP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93408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Đa số các kiến thức về địa lý của chúng ta được áp dụng và các công việc hàng ngày; ví dụ như khi chúng ta đố nhau về các tuyến đường của một khu vực được coi là mê cung đường phố ở một nơi nào đó hay khi chúng ta tìm kiếm một trạm xăng gần nhất nào đó. Thông tin không gian có một sự tác động mạnh mẽ hơn đối với cuộc sống của chúng ta, thường trong một phạm vi nào đó mà ta không nhận thấy để giúp chúng ta sản xuất ra lương thực, năng lượng, trang phục mà chúng ta sử dụng hàng ngày và kể cả những trò giải trí mà chúng ta tận hưởng.</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25</a:t>
            </a:fld>
            <a:endParaRPr lang="en-US"/>
          </a:p>
        </p:txBody>
      </p:sp>
    </p:spTree>
    <p:extLst>
      <p:ext uri="{BB962C8B-B14F-4D97-AF65-F5344CB8AC3E}">
        <p14:creationId xmlns:p14="http://schemas.microsoft.com/office/powerpoint/2010/main" val="516929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i="1">
                <a:latin typeface="Arial" pitchFamily="34" charset="0"/>
                <a:cs typeface="Arial" pitchFamily="34" charset="0"/>
              </a:rPr>
              <a:t>NOTE:</a:t>
            </a:r>
          </a:p>
          <a:p>
            <a:r>
              <a:rPr lang="en-US" i="1">
                <a:latin typeface="Arial" pitchFamily="34" charset="0"/>
                <a:cs typeface="Arial" pitchFamily="34" charset="0"/>
              </a:rPr>
              <a:t>To change the  image on this slide, select the picture and delete it. Then click the Pictures icon in the placeholder to insert your own image.</a:t>
            </a:r>
          </a:p>
        </p:txBody>
      </p:sp>
      <p:sp>
        <p:nvSpPr>
          <p:cNvPr id="4" name="Slide Number Placeholder 3"/>
          <p:cNvSpPr>
            <a:spLocks noGrp="1"/>
          </p:cNvSpPr>
          <p:nvPr>
            <p:ph type="sldNum" sz="quarter" idx="10"/>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2003621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26</a:t>
            </a:fld>
            <a:endParaRPr lang="en-US"/>
          </a:p>
        </p:txBody>
      </p:sp>
    </p:spTree>
    <p:extLst>
      <p:ext uri="{BB962C8B-B14F-4D97-AF65-F5344CB8AC3E}">
        <p14:creationId xmlns:p14="http://schemas.microsoft.com/office/powerpoint/2010/main" val="2815389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Các phương pháp của GIS khác thì lại rất đơn giản, chẳng hạn như khi một cây bút chì và một mẫu giấy được sử dụng để xác nhận ngoài thực địa một bản đồ.</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Như nhiều khía cạnh của cuộc sống trong 5 thập kỷ trở lại đây, cách thức chúng ta tập hợp và sử dụng các dữ liệu không gian đã và đang được thay đổi một cách sâu sắc bởi các công nghệ điện tử hiện đại và các phần cứng, phần mềm GIS là kết quả tất yếu quan trọng của sự phát triển công nghệ đó. Việc thu và xử lý các dữ liệu không gian được đẩy mạnh trong vòng 3 thập kỷ gần đây và vẫn đang tiếp tục tiến triển.</a:t>
            </a: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27</a:t>
            </a:fld>
            <a:endParaRPr lang="en-US"/>
          </a:p>
        </p:txBody>
      </p:sp>
    </p:spTree>
    <p:extLst>
      <p:ext uri="{BB962C8B-B14F-4D97-AF65-F5344CB8AC3E}">
        <p14:creationId xmlns:p14="http://schemas.microsoft.com/office/powerpoint/2010/main" val="3070558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thông tin thuộc tính đó thường phụ thuộc vào sự sắp xếp mức độ quan trọng của các đối tượng khác nhau. GIS có khả năng hỗ trợ cho việc phân tích và hiển thị các mối quan hệ không gian đó.</a:t>
            </a:r>
          </a:p>
        </p:txBody>
      </p:sp>
      <p:sp>
        <p:nvSpPr>
          <p:cNvPr id="4" name="Slide Number Placeholder 3"/>
          <p:cNvSpPr>
            <a:spLocks noGrp="1"/>
          </p:cNvSpPr>
          <p:nvPr>
            <p:ph type="sldNum" sz="quarter" idx="5"/>
          </p:nvPr>
        </p:nvSpPr>
        <p:spPr/>
        <p:txBody>
          <a:bodyPr/>
          <a:lstStyle/>
          <a:p>
            <a:fld id="{0A3C37BE-C303-496D-B5CD-85F2937540FC}" type="slidenum">
              <a:rPr lang="en-US" smtClean="0"/>
              <a:t>28</a:t>
            </a:fld>
            <a:endParaRPr lang="en-US"/>
          </a:p>
        </p:txBody>
      </p:sp>
    </p:spTree>
    <p:extLst>
      <p:ext uri="{BB962C8B-B14F-4D97-AF65-F5344CB8AC3E}">
        <p14:creationId xmlns:p14="http://schemas.microsoft.com/office/powerpoint/2010/main" val="2672681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Khi được sử dụng một cách sáng suốt thì GIS có thể giúp cho ta sống khỏe mạnh hơn, giàu có hơn và an toàn hơn.</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Ví dụ như, rừng là quan trọng đối với nhiều người. Chúng bảo vệ nguồn nước của chúng ta, sản lượng gỗ, là nơi ẩn náu của thế giới hoang dã và cung cấp không gian để tái tạo. Tất cả chúng ta đều có liên quan đến mức độ của việc thu hoạch vụ mùa, việc sử dụng đất xung quanh ta, việc xả thải gây ô nhiễm của các khu công nghiệp lân cận hay việc cháy rừng xảy ra ở đâu và khi nào. Sự quản lý rừng có hiểu biết đòi hỏi kiến thức tối thiểu về tất cả các nhân tố có liên quan và có thể là cả sự phân bố về mặt không gian của các nhân tố đó. Các vùng đệm gần các con sông có thể bảo vệ nguồn nước, các khoảng rừng trống</a:t>
            </a:r>
            <a:br>
              <a:rPr lang="en-US" sz="1200" kern="1200">
                <a:solidFill>
                  <a:schemeClr val="tx1"/>
                </a:solidFill>
                <a:effectLst/>
                <a:latin typeface="+mn-lt"/>
                <a:ea typeface="+mn-ea"/>
                <a:cs typeface="+mn-cs"/>
              </a:rPr>
            </a:br>
            <a:r>
              <a:rPr lang="en-US" sz="1200" b="0" i="0" kern="1200">
                <a:solidFill>
                  <a:schemeClr val="tx1"/>
                </a:solidFill>
                <a:effectLst/>
                <a:latin typeface="+mn-lt"/>
                <a:ea typeface="+mn-ea"/>
                <a:cs typeface="+mn-cs"/>
              </a:rPr>
              <a:t>có thể ngăn ngừa sự lan rộng của lửa khi có cháy rừng và các tác nhân ô nhiễm phát tán ngược chiều gió có thể không gây thiệt hại cho các khu rừng như khi chúng phát tán theo hướng gió. Một hệ thống thông tin địa lý hỗ trợ tối đa trong việc phân tích các mối quan hệ không gian này và sự tác động qua lại giữa chúng. Một hệ thống thông tin địa lý cũng đặc biệt có ích cho việc hiển thị dữ liệu không gian và báo cáo kết quả của việc phân tích không gian. Trong nhiều trường hợp, GIS là cách duy nhất để giải quyết các vấn đề liên quan đến không gian.</a:t>
            </a: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29</a:t>
            </a:fld>
            <a:endParaRPr lang="en-US"/>
          </a:p>
        </p:txBody>
      </p:sp>
    </p:spTree>
    <p:extLst>
      <p:ext uri="{BB962C8B-B14F-4D97-AF65-F5344CB8AC3E}">
        <p14:creationId xmlns:p14="http://schemas.microsoft.com/office/powerpoint/2010/main" val="3452487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30</a:t>
            </a:fld>
            <a:endParaRPr lang="en-US"/>
          </a:p>
        </p:txBody>
      </p:sp>
    </p:spTree>
    <p:extLst>
      <p:ext uri="{BB962C8B-B14F-4D97-AF65-F5344CB8AC3E}">
        <p14:creationId xmlns:p14="http://schemas.microsoft.com/office/powerpoint/2010/main" val="31281959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Mặc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dù</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vậy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ít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người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bởi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đòi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hỏi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phải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phần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mềm</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cài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đặt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tính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tạo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nhiên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hàng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chục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triệu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đôla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đã</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tư</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xây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dựng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hệ</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cơ</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từ</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đồ</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giấy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ảnh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ảnh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vệ</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vẫn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chưa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đạt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mô</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rộng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lớn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chuyên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gia</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quyết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định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giấy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hành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những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năm</a:t>
            </a:r>
            <a:r>
              <a:rPr lang="en-US" sz="1200" b="0" i="0" kern="1200" dirty="0">
                <a:solidFill>
                  <a:schemeClr val="tx1"/>
                </a:solidFill>
                <a:effectLst/>
                <a:latin typeface="+mn-lt"/>
                <a:ea typeface="+mn-ea"/>
                <a:cs typeface="+mn-cs"/>
              </a:rPr>
              <a:t> 1990, Internet </a:t>
            </a:r>
            <a:r>
              <a:rPr lang="en-US" sz="1200" b="0" i="0" kern="1200" dirty="0" err="1">
                <a:solidFill>
                  <a:schemeClr val="tx1"/>
                </a:solidFill>
                <a:effectLst/>
                <a:latin typeface="+mn-lt"/>
                <a:ea typeface="+mn-ea"/>
                <a:cs typeface="+mn-cs"/>
              </a:rPr>
              <a:t>đã</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mở</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cửa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việc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giá</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với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người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toàn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thế</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giới</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Ngày</a:t>
            </a:r>
            <a:r>
              <a:rPr lang="en-US" sz="1200" b="0" i="0" kern="1200" dirty="0">
                <a:solidFill>
                  <a:schemeClr val="tx1"/>
                </a:solidFill>
                <a:effectLst/>
                <a:latin typeface="+mn-lt"/>
                <a:ea typeface="+mn-ea"/>
                <a:cs typeface="+mn-cs"/>
              </a:rPr>
              <a:t> nay,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hàng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trăm</a:t>
            </a:r>
            <a:r>
              <a:rPr lang="en-US" sz="1200" b="0" i="0" kern="1200" dirty="0">
                <a:solidFill>
                  <a:schemeClr val="tx1"/>
                </a:solidFill>
                <a:effectLst/>
                <a:latin typeface="+mn-lt"/>
                <a:ea typeface="+mn-ea"/>
                <a:cs typeface="+mn-cs"/>
              </a:rPr>
              <a:t> website </a:t>
            </a:r>
            <a:r>
              <a:rPr lang="en-US" sz="1200" b="0" i="0" kern="1200" dirty="0" err="1">
                <a:solidFill>
                  <a:schemeClr val="tx1"/>
                </a:solidFill>
                <a:effectLst/>
                <a:latin typeface="+mn-lt"/>
                <a:ea typeface="+mn-ea"/>
                <a:cs typeface="+mn-cs"/>
              </a:rPr>
              <a:t>đăng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tải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r>
              <a:rPr lang="en-US" sz="1200" b="0" i="0" kern="1200" dirty="0">
                <a:solidFill>
                  <a:schemeClr val="tx1"/>
                </a:solidFill>
                <a:effectLst/>
                <a:latin typeface="+mn-lt"/>
                <a:ea typeface="+mn-ea"/>
                <a:cs typeface="+mn-cs"/>
              </a:rPr>
              <a:t> GIS </a:t>
            </a:r>
            <a:r>
              <a:rPr lang="en-US" sz="1200" b="0" i="0" kern="1200" dirty="0" err="1">
                <a:solidFill>
                  <a:schemeClr val="tx1"/>
                </a:solidFill>
                <a:effectLst/>
                <a:latin typeface="+mn-lt"/>
                <a:ea typeface="+mn-ea"/>
                <a:cs typeface="+mn-cs"/>
              </a:rPr>
              <a:t>trực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tuyến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toàn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cầu</a:t>
            </a:r>
            <a:r>
              <a:rPr lang="en-US" sz="1200" b="0" i="0" kern="1200" dirty="0">
                <a:solidFill>
                  <a:schemeClr val="tx1"/>
                </a:solidFill>
                <a:effectLst/>
                <a:latin typeface="+mn-lt"/>
                <a:ea typeface="+mn-ea"/>
                <a:cs typeface="+mn-cs"/>
              </a:rPr>
              <a:t> Internet. </a:t>
            </a:r>
            <a:r>
              <a:rPr lang="en-US" sz="1200" b="0" i="0" kern="1200" dirty="0" err="1">
                <a:solidFill>
                  <a:schemeClr val="tx1"/>
                </a:solidFill>
                <a:effectLst/>
                <a:latin typeface="+mn-lt"/>
                <a:ea typeface="+mn-ea"/>
                <a:cs typeface="+mn-cs"/>
              </a:rPr>
              <a:t>Bất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một</a:t>
            </a:r>
            <a:r>
              <a:rPr lang="en-US" sz="1200" b="0" i="0" kern="1200" dirty="0">
                <a:solidFill>
                  <a:schemeClr val="tx1"/>
                </a:solidFill>
                <a:effectLst/>
                <a:latin typeface="+mn-lt"/>
                <a:ea typeface="+mn-ea"/>
                <a:cs typeface="+mn-cs"/>
              </a:rPr>
              <a:t> ai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sử</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dụng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duyệt</a:t>
            </a:r>
            <a:r>
              <a:rPr lang="en-US" sz="1200" b="0" i="0" kern="1200" dirty="0">
                <a:solidFill>
                  <a:schemeClr val="tx1"/>
                </a:solidFill>
                <a:effectLst/>
                <a:latin typeface="+mn-lt"/>
                <a:ea typeface="+mn-ea"/>
                <a:cs typeface="+mn-cs"/>
              </a:rPr>
              <a:t> web </a:t>
            </a:r>
            <a:r>
              <a:rPr lang="en-US" sz="1200" b="0" i="0" kern="1200" dirty="0" err="1">
                <a:solidFill>
                  <a:schemeClr val="tx1"/>
                </a:solidFill>
                <a:effectLst/>
                <a:latin typeface="+mn-lt"/>
                <a:ea typeface="+mn-ea"/>
                <a:cs typeface="+mn-cs"/>
              </a:rPr>
              <a:t>đều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truy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câp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xem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r>
              <a:rPr lang="en-US" sz="1200" b="0" i="0" kern="1200" dirty="0">
                <a:solidFill>
                  <a:schemeClr val="tx1"/>
                </a:solidFill>
                <a:effectLst/>
                <a:latin typeface="+mn-lt"/>
                <a:ea typeface="+mn-ea"/>
                <a:cs typeface="+mn-cs"/>
              </a:rPr>
              <a:t> GIS.</a:t>
            </a:r>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31</a:t>
            </a:fld>
            <a:endParaRPr lang="en-US"/>
          </a:p>
        </p:txBody>
      </p:sp>
    </p:spTree>
    <p:extLst>
      <p:ext uri="{BB962C8B-B14F-4D97-AF65-F5344CB8AC3E}">
        <p14:creationId xmlns:p14="http://schemas.microsoft.com/office/powerpoint/2010/main" val="11643806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32</a:t>
            </a:fld>
            <a:endParaRPr lang="en-US"/>
          </a:p>
        </p:txBody>
      </p:sp>
    </p:spTree>
    <p:extLst>
      <p:ext uri="{BB962C8B-B14F-4D97-AF65-F5344CB8AC3E}">
        <p14:creationId xmlns:p14="http://schemas.microsoft.com/office/powerpoint/2010/main" val="1983169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Trong thực tế, các công cụ GIS giúp tiết kiệm được tổng số hàng tỉ đôla hàng năm trong việc phân phát các dịch vụ và hàng hóa thương mại và của chính phủ.</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a:solidFill>
                  <a:schemeClr val="tx1"/>
                </a:solidFill>
                <a:effectLst/>
                <a:latin typeface="+mn-lt"/>
                <a:ea typeface="+mn-ea"/>
                <a:cs typeface="+mn-cs"/>
              </a:rPr>
              <a:t>Hiện nay, GIS giúp cho công tác quản lý hàng ngày các nguồn tài nguyên thiên nhiên và nhân tạo, bao gồm cả hệ thống cống rãnh, nước, năng lượng và mạng lưới giao thông.</a:t>
            </a: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33</a:t>
            </a:fld>
            <a:endParaRPr lang="en-US"/>
          </a:p>
        </p:txBody>
      </p:sp>
    </p:spTree>
    <p:extLst>
      <p:ext uri="{BB962C8B-B14F-4D97-AF65-F5344CB8AC3E}">
        <p14:creationId xmlns:p14="http://schemas.microsoft.com/office/powerpoint/2010/main" val="1031184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34</a:t>
            </a:fld>
            <a:endParaRPr lang="en-US"/>
          </a:p>
        </p:txBody>
      </p:sp>
    </p:spTree>
    <p:extLst>
      <p:ext uri="{BB962C8B-B14F-4D97-AF65-F5344CB8AC3E}">
        <p14:creationId xmlns:p14="http://schemas.microsoft.com/office/powerpoint/2010/main" val="2787443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35</a:t>
            </a:fld>
            <a:endParaRPr lang="en-US"/>
          </a:p>
        </p:txBody>
      </p:sp>
    </p:spTree>
    <p:extLst>
      <p:ext uri="{BB962C8B-B14F-4D97-AF65-F5344CB8AC3E}">
        <p14:creationId xmlns:p14="http://schemas.microsoft.com/office/powerpoint/2010/main" val="276825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4</a:t>
            </a:fld>
            <a:endParaRPr lang="en-US"/>
          </a:p>
        </p:txBody>
      </p:sp>
    </p:spTree>
    <p:extLst>
      <p:ext uri="{BB962C8B-B14F-4D97-AF65-F5344CB8AC3E}">
        <p14:creationId xmlns:p14="http://schemas.microsoft.com/office/powerpoint/2010/main" val="115187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36</a:t>
            </a:fld>
            <a:endParaRPr lang="en-US"/>
          </a:p>
        </p:txBody>
      </p:sp>
    </p:spTree>
    <p:extLst>
      <p:ext uri="{BB962C8B-B14F-4D97-AF65-F5344CB8AC3E}">
        <p14:creationId xmlns:p14="http://schemas.microsoft.com/office/powerpoint/2010/main" val="2201991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37</a:t>
            </a:fld>
            <a:endParaRPr lang="en-US"/>
          </a:p>
        </p:txBody>
      </p:sp>
    </p:spTree>
    <p:extLst>
      <p:ext uri="{BB962C8B-B14F-4D97-AF65-F5344CB8AC3E}">
        <p14:creationId xmlns:p14="http://schemas.microsoft.com/office/powerpoint/2010/main" val="38876176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Các tổ chức cộng đồng cũng được sự hỗ trợ của GIS bởi lẽ GIS hỗ trợ các chức năng của chính phủ. Sự phát triển đô thị gây ra sự thay đổi về cảnh quan và GIS là một công cụ quan trọng cho việc quy hoạch hợp lý. Các phương tiện của dịch vụ khẩn cấp được thường xuyên điều động và việc vạch tuyến đường đi có sự trợ giúp của GIS. GIS dùng cho việc đáp lại các tình huống khẩn cấp được phát triển và cài đặt rộng rãi để phản ứng nhanh các yêu cầu khẩn. Người gọi điện đến số máy khẩn cấp được xác nhận tự động thông qua số điện thoại gọi đến. Và số điện thoại giúp cho việc xác nhận địa chỉ của tòa nhà đang có sự cố cũng như xác định cá trạm cứu hỏa, cảnh sát hay cấp cứu gần nhất. Một bản đồ đường đi ngay lập tức được thiết lập để cung cấp đường đi tối ưu đến nơi cần sự hỗ trợ và được gởi về các trạm ứng cứu phù hợp cùng với hệ thống báo động tự động.</a:t>
            </a: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38</a:t>
            </a:fld>
            <a:endParaRPr lang="en-US"/>
          </a:p>
        </p:txBody>
      </p:sp>
    </p:spTree>
    <p:extLst>
      <p:ext uri="{BB962C8B-B14F-4D97-AF65-F5344CB8AC3E}">
        <p14:creationId xmlns:p14="http://schemas.microsoft.com/office/powerpoint/2010/main" val="2036642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39</a:t>
            </a:fld>
            <a:endParaRPr lang="en-US"/>
          </a:p>
        </p:txBody>
      </p:sp>
    </p:spTree>
    <p:extLst>
      <p:ext uri="{BB962C8B-B14F-4D97-AF65-F5344CB8AC3E}">
        <p14:creationId xmlns:p14="http://schemas.microsoft.com/office/powerpoint/2010/main" val="23943941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40</a:t>
            </a:fld>
            <a:endParaRPr lang="en-US"/>
          </a:p>
        </p:txBody>
      </p:sp>
    </p:spTree>
    <p:extLst>
      <p:ext uri="{BB962C8B-B14F-4D97-AF65-F5344CB8AC3E}">
        <p14:creationId xmlns:p14="http://schemas.microsoft.com/office/powerpoint/2010/main" val="3028424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41</a:t>
            </a:fld>
            <a:endParaRPr lang="en-US"/>
          </a:p>
        </p:txBody>
      </p:sp>
    </p:spTree>
    <p:extLst>
      <p:ext uri="{BB962C8B-B14F-4D97-AF65-F5344CB8AC3E}">
        <p14:creationId xmlns:p14="http://schemas.microsoft.com/office/powerpoint/2010/main" val="1102922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42</a:t>
            </a:fld>
            <a:endParaRPr lang="en-US"/>
          </a:p>
        </p:txBody>
      </p:sp>
    </p:spTree>
    <p:extLst>
      <p:ext uri="{BB962C8B-B14F-4D97-AF65-F5344CB8AC3E}">
        <p14:creationId xmlns:p14="http://schemas.microsoft.com/office/powerpoint/2010/main" val="5675565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43</a:t>
            </a:fld>
            <a:endParaRPr lang="en-US"/>
          </a:p>
        </p:txBody>
      </p:sp>
    </p:spTree>
    <p:extLst>
      <p:ext uri="{BB962C8B-B14F-4D97-AF65-F5344CB8AC3E}">
        <p14:creationId xmlns:p14="http://schemas.microsoft.com/office/powerpoint/2010/main" val="2635698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44</a:t>
            </a:fld>
            <a:endParaRPr lang="en-US"/>
          </a:p>
        </p:txBody>
      </p:sp>
    </p:spTree>
    <p:extLst>
      <p:ext uri="{BB962C8B-B14F-4D97-AF65-F5344CB8AC3E}">
        <p14:creationId xmlns:p14="http://schemas.microsoft.com/office/powerpoint/2010/main" val="2467836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45</a:t>
            </a:fld>
            <a:endParaRPr lang="en-US"/>
          </a:p>
        </p:txBody>
      </p:sp>
    </p:spTree>
    <p:extLst>
      <p:ext uri="{BB962C8B-B14F-4D97-AF65-F5344CB8AC3E}">
        <p14:creationId xmlns:p14="http://schemas.microsoft.com/office/powerpoint/2010/main" val="310325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64328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Biến tên: là những biến chỉ có tên, không theo trật tự đặc biệt nào. Ví dụ như các loại đất sử dụng hay các loại cây trồng.</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Biến thứ tự là danh sách các lớp rời rạc nhưng có trật tự. Ví dụ như trình độ học vấn tiểu học, trung học, đại học, sau đại học hay thước đo Richter của động đất, thước đo Beaufort của sức gió.</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Biến khoảng cũng có trình tự tự nhiên nhưng có thêm đặc tính là khoảng cách giữa các biến còn có ý nghĩa. Ví dụ như các khoảng nhiệt độ đo.</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Biến tỷ lệ, chúng có cùng đặc tính như biến khoảng nhưng chúng có giá trị 0 hay điểm bắt đầu tự nhiên. Ví dụ như lượng mưa trong mỗi tháng, thu nhập bình quân trong một năm.</a:t>
            </a: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46</a:t>
            </a:fld>
            <a:endParaRPr lang="en-US"/>
          </a:p>
        </p:txBody>
      </p:sp>
    </p:spTree>
    <p:extLst>
      <p:ext uri="{BB962C8B-B14F-4D97-AF65-F5344CB8AC3E}">
        <p14:creationId xmlns:p14="http://schemas.microsoft.com/office/powerpoint/2010/main" val="4203750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47</a:t>
            </a:fld>
            <a:endParaRPr lang="en-US"/>
          </a:p>
        </p:txBody>
      </p:sp>
    </p:spTree>
    <p:extLst>
      <p:ext uri="{BB962C8B-B14F-4D97-AF65-F5344CB8AC3E}">
        <p14:creationId xmlns:p14="http://schemas.microsoft.com/office/powerpoint/2010/main" val="19263508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48</a:t>
            </a:fld>
            <a:endParaRPr lang="en-US"/>
          </a:p>
        </p:txBody>
      </p:sp>
    </p:spTree>
    <p:extLst>
      <p:ext uri="{BB962C8B-B14F-4D97-AF65-F5344CB8AC3E}">
        <p14:creationId xmlns:p14="http://schemas.microsoft.com/office/powerpoint/2010/main" val="1467131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49</a:t>
            </a:fld>
            <a:endParaRPr lang="en-US"/>
          </a:p>
        </p:txBody>
      </p:sp>
    </p:spTree>
    <p:extLst>
      <p:ext uri="{BB962C8B-B14F-4D97-AF65-F5344CB8AC3E}">
        <p14:creationId xmlns:p14="http://schemas.microsoft.com/office/powerpoint/2010/main" val="4236532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50</a:t>
            </a:fld>
            <a:endParaRPr lang="en-US"/>
          </a:p>
        </p:txBody>
      </p:sp>
    </p:spTree>
    <p:extLst>
      <p:ext uri="{BB962C8B-B14F-4D97-AF65-F5344CB8AC3E}">
        <p14:creationId xmlns:p14="http://schemas.microsoft.com/office/powerpoint/2010/main" val="1003463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51</a:t>
            </a:fld>
            <a:endParaRPr lang="en-US"/>
          </a:p>
        </p:txBody>
      </p:sp>
    </p:spTree>
    <p:extLst>
      <p:ext uri="{BB962C8B-B14F-4D97-AF65-F5344CB8AC3E}">
        <p14:creationId xmlns:p14="http://schemas.microsoft.com/office/powerpoint/2010/main" val="4127215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52</a:t>
            </a:fld>
            <a:endParaRPr lang="en-US"/>
          </a:p>
        </p:txBody>
      </p:sp>
    </p:spTree>
    <p:extLst>
      <p:ext uri="{BB962C8B-B14F-4D97-AF65-F5344CB8AC3E}">
        <p14:creationId xmlns:p14="http://schemas.microsoft.com/office/powerpoint/2010/main" val="6810812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53</a:t>
            </a:fld>
            <a:endParaRPr lang="en-US"/>
          </a:p>
        </p:txBody>
      </p:sp>
    </p:spTree>
    <p:extLst>
      <p:ext uri="{BB962C8B-B14F-4D97-AF65-F5344CB8AC3E}">
        <p14:creationId xmlns:p14="http://schemas.microsoft.com/office/powerpoint/2010/main" val="2747950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54</a:t>
            </a:fld>
            <a:endParaRPr lang="en-US"/>
          </a:p>
        </p:txBody>
      </p:sp>
    </p:spTree>
    <p:extLst>
      <p:ext uri="{BB962C8B-B14F-4D97-AF65-F5344CB8AC3E}">
        <p14:creationId xmlns:p14="http://schemas.microsoft.com/office/powerpoint/2010/main" val="575839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55</a:t>
            </a:fld>
            <a:endParaRPr lang="en-US"/>
          </a:p>
        </p:txBody>
      </p:sp>
    </p:spTree>
    <p:extLst>
      <p:ext uri="{BB962C8B-B14F-4D97-AF65-F5344CB8AC3E}">
        <p14:creationId xmlns:p14="http://schemas.microsoft.com/office/powerpoint/2010/main" val="359444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GIS (Geographic Information System) </a:t>
            </a:r>
            <a:r>
              <a:rPr lang="en-US" sz="1200" dirty="0" err="1">
                <a:latin typeface="Arial" panose="020B0604020202020204" pitchFamily="34" charset="0"/>
                <a:cs typeface="Arial" panose="020B0604020202020204" pitchFamily="34" charset="0"/>
              </a:rPr>
              <a:t>là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một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được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cập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nhật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lưu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trữ</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tích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hợp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hiển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cứu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phân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tích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truyền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đưa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trao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đổi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tin </a:t>
            </a:r>
            <a:r>
              <a:rPr lang="en-US" sz="1200" dirty="0" err="1">
                <a:latin typeface="Arial" panose="020B0604020202020204" pitchFamily="34" charset="0"/>
                <a:cs typeface="Arial" panose="020B0604020202020204" pitchFamily="34" charset="0"/>
              </a:rPr>
              <a:t>gắn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trí</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địa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lý</a:t>
            </a: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91337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56</a:t>
            </a:fld>
            <a:endParaRPr lang="en-US"/>
          </a:p>
        </p:txBody>
      </p:sp>
    </p:spTree>
    <p:extLst>
      <p:ext uri="{BB962C8B-B14F-4D97-AF65-F5344CB8AC3E}">
        <p14:creationId xmlns:p14="http://schemas.microsoft.com/office/powerpoint/2010/main" val="1501031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57</a:t>
            </a:fld>
            <a:endParaRPr lang="en-US"/>
          </a:p>
        </p:txBody>
      </p:sp>
    </p:spTree>
    <p:extLst>
      <p:ext uri="{BB962C8B-B14F-4D97-AF65-F5344CB8AC3E}">
        <p14:creationId xmlns:p14="http://schemas.microsoft.com/office/powerpoint/2010/main" val="1478395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58</a:t>
            </a:fld>
            <a:endParaRPr lang="en-US"/>
          </a:p>
        </p:txBody>
      </p:sp>
    </p:spTree>
    <p:extLst>
      <p:ext uri="{BB962C8B-B14F-4D97-AF65-F5344CB8AC3E}">
        <p14:creationId xmlns:p14="http://schemas.microsoft.com/office/powerpoint/2010/main" val="18940686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59</a:t>
            </a:fld>
            <a:endParaRPr lang="en-US"/>
          </a:p>
        </p:txBody>
      </p:sp>
    </p:spTree>
    <p:extLst>
      <p:ext uri="{BB962C8B-B14F-4D97-AF65-F5344CB8AC3E}">
        <p14:creationId xmlns:p14="http://schemas.microsoft.com/office/powerpoint/2010/main" val="2353213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3C37BE-C303-496D-B5CD-85F2937540FC}" type="slidenum">
              <a:rPr lang="en-US" smtClean="0"/>
              <a:t>60</a:t>
            </a:fld>
            <a:endParaRPr lang="en-US"/>
          </a:p>
        </p:txBody>
      </p:sp>
    </p:spTree>
    <p:extLst>
      <p:ext uri="{BB962C8B-B14F-4D97-AF65-F5344CB8AC3E}">
        <p14:creationId xmlns:p14="http://schemas.microsoft.com/office/powerpoint/2010/main" val="2488545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42960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2088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96832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948360-CD30-4720-AE8E-AAC5E85588D7}" type="slidenum">
              <a:rPr kumimoji="0" lang="vi-VN"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vi-VN"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0526697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11" name="Picture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5" y="0"/>
            <a:ext cx="1310643" cy="2292094"/>
          </a:xfrm>
          <a:prstGeom prst="rect">
            <a:avLst/>
          </a:prstGeom>
        </p:spPr>
      </p:pic>
      <p:sp>
        <p:nvSpPr>
          <p:cNvPr id="2" name="Title 1"/>
          <p:cNvSpPr>
            <a:spLocks noGrp="1"/>
          </p:cNvSpPr>
          <p:nvPr>
            <p:ph type="ctrTitle"/>
          </p:nvPr>
        </p:nvSpPr>
        <p:spPr>
          <a:xfrm>
            <a:off x="828677" y="2292103"/>
            <a:ext cx="7572375"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828675" y="4511793"/>
            <a:ext cx="7572376" cy="955565"/>
          </a:xfrm>
        </p:spPr>
        <p:txBody>
          <a:bodyPr>
            <a:normAutofit/>
          </a:bodyPr>
          <a:lstStyle>
            <a:lvl1pPr marL="0" indent="0" algn="l">
              <a:spcBef>
                <a:spcPts val="0"/>
              </a:spcBef>
              <a:buNone/>
              <a:defRPr sz="18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a:p>
        </p:txBody>
      </p:sp>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4" name="Date Placeholder 3"/>
          <p:cNvSpPr>
            <a:spLocks noGrp="1"/>
          </p:cNvSpPr>
          <p:nvPr>
            <p:ph type="dt" sz="half" idx="10"/>
          </p:nvPr>
        </p:nvSpPr>
        <p:spPr/>
        <p:txBody>
          <a:bodyPr/>
          <a:lstStyle>
            <a:lvl1pPr>
              <a:defRPr baseline="0">
                <a:solidFill>
                  <a:schemeClr val="tx1">
                    <a:lumMod val="20000"/>
                    <a:lumOff val="80000"/>
                  </a:schemeClr>
                </a:solidFill>
              </a:defRPr>
            </a:lvl1pPr>
          </a:lstStyle>
          <a:p>
            <a:fld id="{35ED8746-A7B4-42D1-BE92-67729E314F60}" type="datetime1">
              <a:rPr lang="en-US" smtClean="0"/>
              <a:t>1/15/2024</a:t>
            </a:fld>
            <a:endParaRPr lang="en-US"/>
          </a:p>
        </p:txBody>
      </p:sp>
      <p:sp>
        <p:nvSpPr>
          <p:cNvPr id="5" name="Footer Placeholder 4"/>
          <p:cNvSpPr>
            <a:spLocks noGrp="1"/>
          </p:cNvSpPr>
          <p:nvPr>
            <p:ph type="ftr" sz="quarter" idx="11"/>
          </p:nvPr>
        </p:nvSpPr>
        <p:spPr/>
        <p:txBody>
          <a:bodyPr/>
          <a:lstStyle>
            <a:lvl1pPr>
              <a:defRPr baseline="0">
                <a:solidFill>
                  <a:schemeClr val="tx1">
                    <a:lumMod val="20000"/>
                    <a:lumOff val="80000"/>
                  </a:schemeClr>
                </a:solidFill>
              </a:defRPr>
            </a:lvl1pPr>
          </a:lstStyle>
          <a:p>
            <a:r>
              <a:rPr lang="en-US"/>
              <a:t>NGUYỄN VĂN CHUNG</a:t>
            </a:r>
          </a:p>
        </p:txBody>
      </p:sp>
      <p:sp>
        <p:nvSpPr>
          <p:cNvPr id="6" name="Slide Number Placeholder 5"/>
          <p:cNvSpPr>
            <a:spLocks noGrp="1"/>
          </p:cNvSpPr>
          <p:nvPr>
            <p:ph type="sldNum" sz="quarter" idx="12"/>
          </p:nvPr>
        </p:nvSpPr>
        <p:spPr/>
        <p:txBody>
          <a:bodyPr/>
          <a:lstStyle>
            <a:lvl1pPr>
              <a:defRPr baseline="0">
                <a:solidFill>
                  <a:schemeClr val="tx1">
                    <a:lumMod val="20000"/>
                    <a:lumOff val="80000"/>
                  </a:schemeClr>
                </a:solidFill>
              </a:defRPr>
            </a:lvl1pPr>
          </a:lstStyle>
          <a:p>
            <a:fld id="{0FF54DE5-C571-48E8-A5BC-B369434E2F44}" type="slidenum">
              <a:rPr lang="en-US" smtClean="0"/>
              <a:pPr/>
              <a:t>‹#›</a:t>
            </a:fld>
            <a:endParaRPr lang="en-US"/>
          </a:p>
        </p:txBody>
      </p:sp>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b="1"/>
            </a:lvl1pPr>
          </a:lstStyle>
          <a:p>
            <a:r>
              <a:rPr lang="en-US"/>
              <a:t>Click to edit Master title style</a:t>
            </a:r>
            <a:endParaRPr/>
          </a:p>
        </p:txBody>
      </p:sp>
      <p:sp>
        <p:nvSpPr>
          <p:cNvPr id="4" name="Text Placeholder 3"/>
          <p:cNvSpPr>
            <a:spLocks noGrp="1"/>
          </p:cNvSpPr>
          <p:nvPr>
            <p:ph type="body" sz="half" idx="2"/>
          </p:nvPr>
        </p:nvSpPr>
        <p:spPr>
          <a:xfrm>
            <a:off x="828677" y="1600200"/>
            <a:ext cx="2547747" cy="4572000"/>
          </a:xfrm>
        </p:spPr>
        <p:txBody>
          <a:bodyPr>
            <a:normAutofit/>
          </a:bodyPr>
          <a:lstStyle>
            <a:lvl1pPr marL="0" indent="0">
              <a:spcBef>
                <a:spcPts val="1200"/>
              </a:spcBef>
              <a:buNone/>
              <a:defRPr sz="18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3491003" y="1600201"/>
            <a:ext cx="4823184" cy="4572001"/>
          </a:xfrm>
        </p:spPr>
        <p:txBody>
          <a:bodyPr tIns="1188720">
            <a:normAutofit/>
          </a:bodyPr>
          <a:lstStyle>
            <a:lvl1pPr marL="0" indent="0" algn="ctr">
              <a:buNone/>
              <a:defRPr sz="20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13D72891-86C8-4D58-B23B-13C24ECAE36E}" type="datetime1">
              <a:rPr lang="en-US" smtClean="0"/>
              <a:t>1/15/2024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AC951F4-E2F9-498A-8941-1760ED578AFD}" type="datetime1">
              <a:rPr lang="en-US" smtClean="0"/>
              <a:t>1/15/2024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1" y="365125"/>
            <a:ext cx="1285875" cy="5811838"/>
          </a:xfrm>
        </p:spPr>
        <p:txBody>
          <a:bodyPr vert="eaVert">
            <a:normAutofit/>
          </a:bodyPr>
          <a:lstStyle>
            <a:lvl1pPr>
              <a:defRPr sz="3200" b="1"/>
            </a:lvl1pPr>
          </a:lstStyle>
          <a:p>
            <a:r>
              <a:rPr lang="en-US"/>
              <a:t>Click to edit Master title style</a:t>
            </a:r>
            <a:endParaRPr/>
          </a:p>
        </p:txBody>
      </p:sp>
      <p:sp>
        <p:nvSpPr>
          <p:cNvPr id="3" name="Vertical Text Placeholder 2"/>
          <p:cNvSpPr>
            <a:spLocks noGrp="1"/>
          </p:cNvSpPr>
          <p:nvPr>
            <p:ph type="body" orient="vert" idx="1"/>
          </p:nvPr>
        </p:nvSpPr>
        <p:spPr>
          <a:xfrm>
            <a:off x="828675" y="365125"/>
            <a:ext cx="6074172"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96E2DF6F-D815-4CD9-972D-EEA75153FD1E}" type="datetime1">
              <a:rPr lang="en-US" smtClean="0"/>
              <a:t>1/15/2024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grpSp>
        <p:nvGrpSpPr>
          <p:cNvPr id="7" name="Group 6"/>
          <p:cNvGrpSpPr/>
          <p:nvPr/>
        </p:nvGrpSpPr>
        <p:grpSpPr>
          <a:xfrm rot="5400000">
            <a:off x="4181447" y="3239398"/>
            <a:ext cx="5632704" cy="63302"/>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Content Placeholder 2"/>
          <p:cNvSpPr>
            <a:spLocks noGrp="1"/>
          </p:cNvSpPr>
          <p:nvPr>
            <p:ph idx="1"/>
          </p:nvPr>
        </p:nvSpPr>
        <p:spPr/>
        <p:txBody>
          <a:bodyPr/>
          <a:lstStyle>
            <a:lvl1pPr algn="just">
              <a:defRPr sz="2400"/>
            </a:lvl1pPr>
            <a:lvl2pPr marL="685766" indent="-228589" algn="just">
              <a:buFont typeface="Courier New" panose="02070309020205020404" pitchFamily="49" charset="0"/>
              <a:buChar char="o"/>
              <a:defRPr sz="2000"/>
            </a:lvl2pPr>
            <a:lvl3pPr marL="1142942" indent="-228589" algn="just">
              <a:buFont typeface="Arial" panose="020B0604020202020204" pitchFamily="34" charset="0"/>
              <a:buChar char="•"/>
              <a:defRPr sz="1800"/>
            </a:lvl3pPr>
            <a:lvl4pPr algn="just">
              <a:defRPr sz="1600"/>
            </a:lvl4pPr>
            <a:lvl5pPr algn="just">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A34B278-9B22-4301-B26F-B6799FCD09AA}" type="datetime1">
              <a:rPr lang="en-US" smtClean="0"/>
              <a:t>1/15/2024</a:t>
            </a:fld>
            <a:endParaRPr/>
          </a:p>
        </p:txBody>
      </p:sp>
      <p:sp>
        <p:nvSpPr>
          <p:cNvPr id="5" name="Footer Placeholder 4"/>
          <p:cNvSpPr>
            <a:spLocks noGrp="1"/>
          </p:cNvSpPr>
          <p:nvPr>
            <p:ph type="ftr" sz="quarter" idx="11"/>
          </p:nvPr>
        </p:nvSpPr>
        <p:spPr/>
        <p:txBody>
          <a:bodyPr/>
          <a:lstStyle/>
          <a:p>
            <a:r>
              <a:rPr lang="en-US"/>
              <a:t>NGUYỄN VĂN CHUNG</a:t>
            </a:r>
            <a:endParaRPr/>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828675" y="2292103"/>
            <a:ext cx="4300538" cy="2219691"/>
          </a:xfrm>
        </p:spPr>
        <p:txBody>
          <a:bodyPr anchor="ctr">
            <a:normAutofit/>
          </a:bodyPr>
          <a:lstStyle>
            <a:lvl1pPr algn="l">
              <a:defRPr sz="4400" cap="all" baseline="0"/>
            </a:lvl1pPr>
          </a:lstStyle>
          <a:p>
            <a:r>
              <a:rPr lang="en-US"/>
              <a:t>Click to edit Master title style</a:t>
            </a:r>
            <a:endParaRPr/>
          </a:p>
        </p:txBody>
      </p:sp>
      <p:sp>
        <p:nvSpPr>
          <p:cNvPr id="3" name="Subtitle 2"/>
          <p:cNvSpPr>
            <a:spLocks noGrp="1"/>
          </p:cNvSpPr>
          <p:nvPr>
            <p:ph type="subTitle" idx="1"/>
          </p:nvPr>
        </p:nvSpPr>
        <p:spPr>
          <a:xfrm>
            <a:off x="828675" y="4511793"/>
            <a:ext cx="4300538" cy="955565"/>
          </a:xfrm>
        </p:spPr>
        <p:txBody>
          <a:bodyPr>
            <a:normAutofit/>
          </a:bodyPr>
          <a:lstStyle>
            <a:lvl1pPr marL="0" indent="0" algn="l">
              <a:spcBef>
                <a:spcPts val="0"/>
              </a:spcBef>
              <a:buNone/>
              <a:defRPr sz="18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a:p>
        </p:txBody>
      </p:sp>
      <p:sp>
        <p:nvSpPr>
          <p:cNvPr id="11" name="Picture Placeholder 10" descr="An empty placeholder to add an image. Click on the placeholder and select the image that you wish to add."/>
          <p:cNvSpPr>
            <a:spLocks noGrp="1"/>
          </p:cNvSpPr>
          <p:nvPr>
            <p:ph type="pic" sz="quarter" idx="13"/>
          </p:nvPr>
        </p:nvSpPr>
        <p:spPr>
          <a:xfrm>
            <a:off x="5235802" y="1310656"/>
            <a:ext cx="3908203" cy="4208604"/>
          </a:xfrm>
          <a:solidFill>
            <a:schemeClr val="tx1">
              <a:lumMod val="20000"/>
              <a:lumOff val="80000"/>
            </a:schemeClr>
          </a:solidFill>
        </p:spPr>
        <p:txBody>
          <a:bodyPr tIns="1005840"/>
          <a:lstStyle>
            <a:lvl1pPr marL="0" indent="0" algn="ctr">
              <a:buNone/>
              <a:defRPr/>
            </a:lvl1pPr>
          </a:lstStyle>
          <a:p>
            <a:r>
              <a:rPr lang="en-US"/>
              <a:t>Click icon to add picture</a:t>
            </a:r>
            <a:endParaRPr/>
          </a:p>
        </p:txBody>
      </p:sp>
      <p:sp>
        <p:nvSpPr>
          <p:cNvPr id="8" name="Rectangle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4" name="Group 13"/>
          <p:cNvGrpSpPr/>
          <p:nvPr/>
        </p:nvGrpSpPr>
        <p:grpSpPr>
          <a:xfrm>
            <a:off x="0" y="1143009"/>
            <a:ext cx="9144000" cy="63125"/>
            <a:chOff x="507492" y="1501519"/>
            <a:chExt cx="8129016" cy="63125"/>
          </a:xfrm>
        </p:grpSpPr>
        <p:cxnSp>
          <p:nvCxnSpPr>
            <p:cNvPr id="15" name="Straight Connector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pic>
        <p:nvPicPr>
          <p:cNvPr id="10" name="Picture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2" y="0"/>
            <a:ext cx="1310643" cy="2292094"/>
          </a:xfrm>
          <a:prstGeom prst="rect">
            <a:avLst/>
          </a:prstGeom>
        </p:spPr>
      </p:pic>
      <p:grpSp>
        <p:nvGrpSpPr>
          <p:cNvPr id="13" name="Group 12"/>
          <p:cNvGrpSpPr/>
          <p:nvPr/>
        </p:nvGrpSpPr>
        <p:grpSpPr>
          <a:xfrm rot="10800000">
            <a:off x="0" y="5645519"/>
            <a:ext cx="9144000" cy="63125"/>
            <a:chOff x="507492" y="1501519"/>
            <a:chExt cx="8129016" cy="63125"/>
          </a:xfrm>
        </p:grpSpPr>
        <p:cxnSp>
          <p:nvCxnSpPr>
            <p:cNvPr id="17" name="Straight Connector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2514605"/>
            <a:ext cx="9144000" cy="3194035"/>
            <a:chOff x="647402" y="2514600"/>
            <a:chExt cx="10838688" cy="3194035"/>
          </a:xfrm>
        </p:grpSpPr>
        <p:grpSp>
          <p:nvGrpSpPr>
            <p:cNvPr id="9" name="Group 8"/>
            <p:cNvGrpSpPr/>
            <p:nvPr/>
          </p:nvGrpSpPr>
          <p:grpSpPr>
            <a:xfrm>
              <a:off x="647402" y="2514600"/>
              <a:ext cx="10838688" cy="63125"/>
              <a:chOff x="507492" y="1501519"/>
              <a:chExt cx="8129016" cy="63125"/>
            </a:xfrm>
          </p:grpSpPr>
          <p:cxnSp>
            <p:nvCxnSpPr>
              <p:cNvPr id="14" name="Straight Connector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ctangle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11" name="Group 10"/>
            <p:cNvGrpSpPr/>
            <p:nvPr/>
          </p:nvGrpSpPr>
          <p:grpSpPr>
            <a:xfrm rot="10800000">
              <a:off x="647402" y="5645510"/>
              <a:ext cx="10838688" cy="63125"/>
              <a:chOff x="507492" y="1501519"/>
              <a:chExt cx="8129016" cy="63125"/>
            </a:xfrm>
          </p:grpSpPr>
          <p:cxnSp>
            <p:nvCxnSpPr>
              <p:cNvPr id="12" name="Straight Connector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pic>
        <p:nvPicPr>
          <p:cNvPr id="7" name="Picture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1" y="0"/>
            <a:ext cx="1337391" cy="2971806"/>
          </a:xfrm>
          <a:prstGeom prst="rect">
            <a:avLst/>
          </a:prstGeom>
        </p:spPr>
      </p:pic>
      <p:sp>
        <p:nvSpPr>
          <p:cNvPr id="2" name="Title 1"/>
          <p:cNvSpPr>
            <a:spLocks noGrp="1"/>
          </p:cNvSpPr>
          <p:nvPr>
            <p:ph type="title"/>
          </p:nvPr>
        </p:nvSpPr>
        <p:spPr>
          <a:xfrm>
            <a:off x="828676" y="2971806"/>
            <a:ext cx="7553324" cy="1684150"/>
          </a:xfrm>
        </p:spPr>
        <p:txBody>
          <a:bodyPr anchor="ctr">
            <a:normAutofit/>
          </a:bodyPr>
          <a:lstStyle>
            <a:lvl1pPr>
              <a:defRPr sz="4400" cap="all"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828676" y="4655956"/>
            <a:ext cx="7553324" cy="509750"/>
          </a:xfrm>
        </p:spPr>
        <p:txBody>
          <a:bodyPr>
            <a:normAutofit/>
          </a:bodyPr>
          <a:lstStyle>
            <a:lvl1pPr marL="0" indent="0">
              <a:spcBef>
                <a:spcPts val="0"/>
              </a:spcBef>
              <a:buNone/>
              <a:defRPr sz="16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D25419B-99D5-4399-98C2-EDFF0E63644B}" type="datetime1">
              <a:rPr lang="en-US" smtClean="0"/>
              <a:t>1/15/2024</a:t>
            </a:fld>
            <a:endParaRPr/>
          </a:p>
        </p:txBody>
      </p:sp>
      <p:sp>
        <p:nvSpPr>
          <p:cNvPr id="5" name="Footer Placeholder 4"/>
          <p:cNvSpPr>
            <a:spLocks noGrp="1"/>
          </p:cNvSpPr>
          <p:nvPr>
            <p:ph type="ftr" sz="quarter" idx="11"/>
          </p:nvPr>
        </p:nvSpPr>
        <p:spPr/>
        <p:txBody>
          <a:bodyPr/>
          <a:lstStyle/>
          <a:p>
            <a:r>
              <a:rPr lang="en-US" dirty="0"/>
              <a:t>NGUYỄN VĂN CƯỜNG</a:t>
            </a:r>
            <a:endParaRPr dirty="0"/>
          </a:p>
        </p:txBody>
      </p:sp>
      <p:sp>
        <p:nvSpPr>
          <p:cNvPr id="6" name="Slide Number Placeholder 5"/>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Content Placeholder 2"/>
          <p:cNvSpPr>
            <a:spLocks noGrp="1"/>
          </p:cNvSpPr>
          <p:nvPr>
            <p:ph sz="half" idx="1"/>
          </p:nvPr>
        </p:nvSpPr>
        <p:spPr>
          <a:xfrm>
            <a:off x="828677" y="1600202"/>
            <a:ext cx="3686175" cy="4571999"/>
          </a:xfrm>
        </p:spPr>
        <p:txBody>
          <a:bodyPr/>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29152" y="1600202"/>
            <a:ext cx="3686175" cy="4571999"/>
          </a:xfrm>
        </p:spPr>
        <p:txBody>
          <a:bodyPr/>
          <a:lstStyle>
            <a:lvl5pPr>
              <a:defRPr/>
            </a:lvl5pPr>
            <a:lvl6pPr>
              <a:defRPr/>
            </a:lvl6pPr>
            <a:lvl7pPr>
              <a:defRPr/>
            </a:lvl7pPr>
            <a:lvl8pPr>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908CA924-8DED-4E5C-897F-A75833FFF44A}" type="datetime1">
              <a:rPr lang="en-US" smtClean="0"/>
              <a:t>1/15/2024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Text Placeholder 2"/>
          <p:cNvSpPr>
            <a:spLocks noGrp="1"/>
          </p:cNvSpPr>
          <p:nvPr>
            <p:ph type="body" idx="1"/>
          </p:nvPr>
        </p:nvSpPr>
        <p:spPr>
          <a:xfrm>
            <a:off x="828675" y="1600200"/>
            <a:ext cx="3689604" cy="823912"/>
          </a:xfrm>
        </p:spPr>
        <p:txBody>
          <a:bodyPr anchor="b"/>
          <a:lstStyle>
            <a:lvl1pPr marL="0" indent="0">
              <a:spcBef>
                <a:spcPts val="0"/>
              </a:spcBef>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4" name="Content Placeholder 3"/>
          <p:cNvSpPr>
            <a:spLocks noGrp="1"/>
          </p:cNvSpPr>
          <p:nvPr>
            <p:ph sz="half" idx="2"/>
          </p:nvPr>
        </p:nvSpPr>
        <p:spPr>
          <a:xfrm>
            <a:off x="828675" y="2424112"/>
            <a:ext cx="3689604"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4624583" y="1600200"/>
            <a:ext cx="3689604" cy="823912"/>
          </a:xfrm>
        </p:spPr>
        <p:txBody>
          <a:bodyPr anchor="b"/>
          <a:lstStyle>
            <a:lvl1pPr marL="0" indent="0">
              <a:spcBef>
                <a:spcPts val="0"/>
              </a:spcBef>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Edit Master text styles</a:t>
            </a:r>
          </a:p>
        </p:txBody>
      </p:sp>
      <p:sp>
        <p:nvSpPr>
          <p:cNvPr id="6" name="Content Placeholder 5"/>
          <p:cNvSpPr>
            <a:spLocks noGrp="1"/>
          </p:cNvSpPr>
          <p:nvPr>
            <p:ph sz="quarter" idx="4"/>
          </p:nvPr>
        </p:nvSpPr>
        <p:spPr>
          <a:xfrm>
            <a:off x="4624583" y="2424112"/>
            <a:ext cx="3689604" cy="37480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DD765B6-9110-4F1F-9A70-67B2D4A8CF78}" type="datetime1">
              <a:rPr lang="en-US" smtClean="0"/>
              <a:t>1/15/2024</a:t>
            </a:fld>
            <a:endParaRPr/>
          </a:p>
        </p:txBody>
      </p:sp>
      <p:sp>
        <p:nvSpPr>
          <p:cNvPr id="8" name="Footer Placeholder 7"/>
          <p:cNvSpPr>
            <a:spLocks noGrp="1"/>
          </p:cNvSpPr>
          <p:nvPr>
            <p:ph type="ftr" sz="quarter" idx="11"/>
          </p:nvPr>
        </p:nvSpPr>
        <p:spPr/>
        <p:txBody>
          <a:bodyPr/>
          <a:lstStyle/>
          <a:p>
            <a:r>
              <a:rPr lang="en-US"/>
              <a:t>NGUYỄN VĂN CHUNG</a:t>
            </a:r>
            <a:endParaRPr/>
          </a:p>
        </p:txBody>
      </p:sp>
      <p:sp>
        <p:nvSpPr>
          <p:cNvPr id="9" name="Slide Number Placeholder 8"/>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b="1"/>
            </a:lvl1pPr>
          </a:lstStyle>
          <a:p>
            <a:r>
              <a:rPr lang="en-US"/>
              <a:t>Click to edit Master title style</a:t>
            </a:r>
            <a:endParaRPr/>
          </a:p>
        </p:txBody>
      </p:sp>
      <p:sp>
        <p:nvSpPr>
          <p:cNvPr id="3" name="Date Placeholder 2"/>
          <p:cNvSpPr>
            <a:spLocks noGrp="1"/>
          </p:cNvSpPr>
          <p:nvPr>
            <p:ph type="dt" sz="half" idx="10"/>
          </p:nvPr>
        </p:nvSpPr>
        <p:spPr/>
        <p:txBody>
          <a:bodyPr/>
          <a:lstStyle/>
          <a:p>
            <a:fld id="{1B577936-B068-4E28-8F78-0D042B921E25}" type="datetime1">
              <a:rPr lang="en-US" smtClean="0"/>
              <a:t>1/15/2024</a:t>
            </a:fld>
            <a:endParaRPr/>
          </a:p>
        </p:txBody>
      </p:sp>
      <p:sp>
        <p:nvSpPr>
          <p:cNvPr id="4" name="Footer Placeholder 3"/>
          <p:cNvSpPr>
            <a:spLocks noGrp="1"/>
          </p:cNvSpPr>
          <p:nvPr>
            <p:ph type="ftr" sz="quarter" idx="11"/>
          </p:nvPr>
        </p:nvSpPr>
        <p:spPr/>
        <p:txBody>
          <a:bodyPr/>
          <a:lstStyle/>
          <a:p>
            <a:r>
              <a:rPr lang="en-US"/>
              <a:t>NGUYỄN VĂN CHUNG</a:t>
            </a:r>
            <a:endParaRPr/>
          </a:p>
        </p:txBody>
      </p:sp>
      <p:sp>
        <p:nvSpPr>
          <p:cNvPr id="5" name="Slide Number Placeholder 4"/>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FD8A6-CE30-4813-B136-38EABE50DC83}" type="datetime1">
              <a:rPr lang="en-US" smtClean="0"/>
              <a:t>1/15/2024</a:t>
            </a:fld>
            <a:endParaRPr/>
          </a:p>
        </p:txBody>
      </p:sp>
      <p:sp>
        <p:nvSpPr>
          <p:cNvPr id="3" name="Footer Placeholder 2"/>
          <p:cNvSpPr>
            <a:spLocks noGrp="1"/>
          </p:cNvSpPr>
          <p:nvPr>
            <p:ph type="ftr" sz="quarter" idx="11"/>
          </p:nvPr>
        </p:nvSpPr>
        <p:spPr/>
        <p:txBody>
          <a:bodyPr/>
          <a:lstStyle/>
          <a:p>
            <a:r>
              <a:rPr lang="en-US"/>
              <a:t>NGUYỄN VĂN CHUNG</a:t>
            </a:r>
            <a:endParaRPr/>
          </a:p>
        </p:txBody>
      </p:sp>
      <p:sp>
        <p:nvSpPr>
          <p:cNvPr id="4" name="Slide Number Placeholder 3"/>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b="1"/>
            </a:lvl1pPr>
          </a:lstStyle>
          <a:p>
            <a:r>
              <a:rPr lang="en-US"/>
              <a:t>Click to edit Master title style</a:t>
            </a:r>
            <a:endParaRPr/>
          </a:p>
        </p:txBody>
      </p:sp>
      <p:sp>
        <p:nvSpPr>
          <p:cNvPr id="4" name="Text Placeholder 3"/>
          <p:cNvSpPr>
            <a:spLocks noGrp="1"/>
          </p:cNvSpPr>
          <p:nvPr>
            <p:ph type="body" sz="half" idx="2"/>
          </p:nvPr>
        </p:nvSpPr>
        <p:spPr>
          <a:xfrm>
            <a:off x="828677" y="1600200"/>
            <a:ext cx="3288411" cy="4572000"/>
          </a:xfrm>
        </p:spPr>
        <p:txBody>
          <a:bodyPr>
            <a:normAutofit/>
          </a:bodyPr>
          <a:lstStyle>
            <a:lvl1pPr marL="0" indent="0">
              <a:spcBef>
                <a:spcPts val="1200"/>
              </a:spcBef>
              <a:buNone/>
              <a:defRPr sz="18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Edit Master text styles</a:t>
            </a:r>
          </a:p>
        </p:txBody>
      </p:sp>
      <p:sp>
        <p:nvSpPr>
          <p:cNvPr id="3" name="Content Placeholder 2"/>
          <p:cNvSpPr>
            <a:spLocks noGrp="1"/>
          </p:cNvSpPr>
          <p:nvPr>
            <p:ph idx="1"/>
          </p:nvPr>
        </p:nvSpPr>
        <p:spPr>
          <a:xfrm>
            <a:off x="4231388" y="1600201"/>
            <a:ext cx="4083939"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8D3E2397-50C8-4AB8-B6BC-9653E42B8E3E}" type="datetime1">
              <a:rPr lang="en-US" smtClean="0"/>
              <a:t>1/15/2024</a:t>
            </a:fld>
            <a:endParaRPr/>
          </a:p>
        </p:txBody>
      </p:sp>
      <p:sp>
        <p:nvSpPr>
          <p:cNvPr id="6" name="Footer Placeholder 5"/>
          <p:cNvSpPr>
            <a:spLocks noGrp="1"/>
          </p:cNvSpPr>
          <p:nvPr>
            <p:ph type="ftr" sz="quarter" idx="11"/>
          </p:nvPr>
        </p:nvSpPr>
        <p:spPr/>
        <p:txBody>
          <a:bodyPr/>
          <a:lstStyle/>
          <a:p>
            <a:r>
              <a:rPr lang="en-US"/>
              <a:t>NGUYỄN VĂN CHUNG</a:t>
            </a:r>
            <a:endParaRPr/>
          </a:p>
        </p:txBody>
      </p:sp>
      <p:sp>
        <p:nvSpPr>
          <p:cNvPr id="7" name="Slide Number Placeholder 6"/>
          <p:cNvSpPr>
            <a:spLocks noGrp="1"/>
          </p:cNvSpPr>
          <p:nvPr>
            <p:ph type="sldNum" sz="quarter" idx="12"/>
          </p:nvPr>
        </p:nvSpPr>
        <p:spPr/>
        <p:txBody>
          <a:bodyPr/>
          <a:lstStyle/>
          <a:p>
            <a:fld id="{0FF54DE5-C571-48E8-A5BC-B369434E2F44}" type="slidenum">
              <a:rPr/>
              <a:t>‹#›</a:t>
            </a:fld>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6" y="76200"/>
            <a:ext cx="7485512" cy="1096962"/>
          </a:xfrm>
          <a:prstGeom prst="rect">
            <a:avLst/>
          </a:prstGeom>
        </p:spPr>
        <p:txBody>
          <a:bodyPr vert="horz" lIns="0" tIns="45720" rIns="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28679" y="6356360"/>
            <a:ext cx="1372169" cy="365125"/>
          </a:xfrm>
          <a:prstGeom prst="rect">
            <a:avLst/>
          </a:prstGeom>
        </p:spPr>
        <p:txBody>
          <a:bodyPr vert="horz" lIns="0" tIns="45720" rIns="0" bIns="45720" rtlCol="0" anchor="ctr"/>
          <a:lstStyle>
            <a:lvl1pPr algn="l">
              <a:defRPr sz="1200" baseline="0">
                <a:solidFill>
                  <a:schemeClr val="tx1">
                    <a:lumMod val="75000"/>
                  </a:schemeClr>
                </a:solidFill>
              </a:defRPr>
            </a:lvl1pPr>
          </a:lstStyle>
          <a:p>
            <a:fld id="{848C501A-07D2-43DE-8290-125FEBB8BADC}" type="datetime1">
              <a:rPr lang="en-US" smtClean="0"/>
              <a:t>1/15/2024</a:t>
            </a:fld>
            <a:endParaRPr lang="en-US"/>
          </a:p>
        </p:txBody>
      </p:sp>
      <p:sp>
        <p:nvSpPr>
          <p:cNvPr id="5" name="Footer Placeholder 4"/>
          <p:cNvSpPr>
            <a:spLocks noGrp="1"/>
          </p:cNvSpPr>
          <p:nvPr>
            <p:ph type="ftr" sz="quarter" idx="3"/>
          </p:nvPr>
        </p:nvSpPr>
        <p:spPr>
          <a:xfrm>
            <a:off x="2200846" y="6356350"/>
            <a:ext cx="4742312" cy="365126"/>
          </a:xfrm>
          <a:prstGeom prst="rect">
            <a:avLst/>
          </a:prstGeom>
        </p:spPr>
        <p:txBody>
          <a:bodyPr vert="horz" lIns="0" tIns="45720" rIns="0" bIns="45720" rtlCol="0" anchor="ctr"/>
          <a:lstStyle>
            <a:lvl1pPr algn="ctr">
              <a:defRPr sz="1200" baseline="0">
                <a:solidFill>
                  <a:schemeClr val="tx1">
                    <a:lumMod val="75000"/>
                  </a:schemeClr>
                </a:solidFill>
              </a:defRPr>
            </a:lvl1pPr>
          </a:lstStyle>
          <a:p>
            <a:r>
              <a:rPr lang="en-US"/>
              <a:t>NGUYỄN VĂN CHUNG</a:t>
            </a:r>
          </a:p>
        </p:txBody>
      </p:sp>
      <p:sp>
        <p:nvSpPr>
          <p:cNvPr id="6" name="Slide Number Placeholder 5"/>
          <p:cNvSpPr>
            <a:spLocks noGrp="1"/>
          </p:cNvSpPr>
          <p:nvPr>
            <p:ph type="sldNum" sz="quarter" idx="4"/>
          </p:nvPr>
        </p:nvSpPr>
        <p:spPr>
          <a:xfrm>
            <a:off x="6942587" y="6356360"/>
            <a:ext cx="1371600" cy="365125"/>
          </a:xfrm>
          <a:prstGeom prst="rect">
            <a:avLst/>
          </a:prstGeom>
        </p:spPr>
        <p:txBody>
          <a:bodyPr vert="horz" lIns="0" tIns="45720" rIns="0" bIns="45720" rtlCol="0" anchor="ctr"/>
          <a:lstStyle>
            <a:lvl1pPr algn="r">
              <a:defRPr sz="1200" baseline="0">
                <a:solidFill>
                  <a:schemeClr val="tx1">
                    <a:lumMod val="75000"/>
                  </a:schemeClr>
                </a:solidFill>
              </a:defRPr>
            </a:lvl1pPr>
          </a:lstStyle>
          <a:p>
            <a:fld id="{0FF54DE5-C571-48E8-A5BC-B369434E2F44}" type="slidenum">
              <a:rPr lang="en-US" smtClean="0"/>
              <a:pPr/>
              <a:t>‹#›</a:t>
            </a:fld>
            <a:endParaRPr lang="en-US"/>
          </a:p>
        </p:txBody>
      </p:sp>
      <p:grpSp>
        <p:nvGrpSpPr>
          <p:cNvPr id="15" name="Group 14"/>
          <p:cNvGrpSpPr/>
          <p:nvPr/>
        </p:nvGrpSpPr>
        <p:grpSpPr>
          <a:xfrm>
            <a:off x="827532" y="1219210"/>
            <a:ext cx="7488936" cy="84403"/>
            <a:chOff x="1073150" y="1219201"/>
            <a:chExt cx="10058400" cy="63125"/>
          </a:xfrm>
        </p:grpSpPr>
        <p:cxnSp>
          <p:nvCxnSpPr>
            <p:cNvPr id="13" name="Straight Connector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354"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800"/>
        </a:spcBef>
        <a:buFont typeface="Wingdings" panose="05000000000000000000" pitchFamily="2" charset="2"/>
        <a:buChar char="§"/>
        <a:defRPr sz="2400" kern="1200">
          <a:solidFill>
            <a:schemeClr val="tx1"/>
          </a:solidFill>
          <a:latin typeface="+mn-lt"/>
          <a:ea typeface="+mn-ea"/>
          <a:cs typeface="+mn-cs"/>
        </a:defRPr>
      </a:lvl1pPr>
      <a:lvl2pPr marL="685766" indent="-228589" algn="l" defTabSz="914354" rtl="0" eaLnBrk="1" latinLnBrk="0" hangingPunct="1">
        <a:lnSpc>
          <a:spcPct val="90000"/>
        </a:lnSpc>
        <a:spcBef>
          <a:spcPts val="600"/>
        </a:spcBef>
        <a:buFont typeface="Courier New" panose="02070309020205020404" pitchFamily="49" charset="0"/>
        <a:buChar char="o"/>
        <a:defRPr sz="2000" kern="1200">
          <a:solidFill>
            <a:schemeClr val="tx1"/>
          </a:solidFill>
          <a:latin typeface="+mn-lt"/>
          <a:ea typeface="+mn-ea"/>
          <a:cs typeface="+mn-cs"/>
        </a:defRPr>
      </a:lvl2pPr>
      <a:lvl3pPr marL="1142942" indent="-228589" algn="l" defTabSz="914354"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600120" indent="-228589" algn="l" defTabSz="914354"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hyperlink" Target="mailto:loannt@utt.edu.vn"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gis.chinhphu.vn/" TargetMode="External"/><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gisgeography.com/gis-applications-uses/" TargetMode="External"/><Relationship Id="rId5" Type="http://schemas.openxmlformats.org/officeDocument/2006/relationships/image" Target="../media/image17.png"/><Relationship Id="rId4" Type="http://schemas.openxmlformats.org/officeDocument/2006/relationships/hyperlink" Target="https://www.windy.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hyperlink" Target="https://grindgis.com/blog/gis-applications-uses" TargetMode="External"/><Relationship Id="rId4" Type="http://schemas.openxmlformats.org/officeDocument/2006/relationships/hyperlink" Target="https://gisgeography.com/gis-applications-us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sv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2.jpeg"/><Relationship Id="rId7" Type="http://schemas.openxmlformats.org/officeDocument/2006/relationships/image" Target="../media/image24.svg"/><Relationship Id="rId12" Type="http://schemas.openxmlformats.org/officeDocument/2006/relationships/image" Target="../media/image29.sv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sv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7.sv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go.microsoft.com/fwlink/?LinkId=617172" TargetMode="External"/><Relationship Id="rId3" Type="http://schemas.openxmlformats.org/officeDocument/2006/relationships/notesSlide" Target="../notesSlides/notesSlide4.xml"/><Relationship Id="rId7" Type="http://schemas.openxmlformats.org/officeDocument/2006/relationships/hyperlink" Target="https://thuvienphapluat.vn/van-ban/Cong-nghe-thong-tin/Luat-an-toan-thong-tin-mang-2015-298365.aspx" TargetMode="Externa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image" Target="../media/image5.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www.google.com/map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hyperlink" Target="https://traffic.vicroads.vic.gov.au/incidents/3911321" TargetMode="External"/><Relationship Id="rId5" Type="http://schemas.openxmlformats.org/officeDocument/2006/relationships/image" Target="../media/image16.png"/><Relationship Id="rId4" Type="http://schemas.openxmlformats.org/officeDocument/2006/relationships/hyperlink" Target="https://www.windy.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9F310-13C8-4545-9102-17D9B979A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155" y="1562384"/>
            <a:ext cx="5599845" cy="3733230"/>
          </a:xfrm>
          <a:prstGeom prst="rect">
            <a:avLst/>
          </a:prstGeom>
        </p:spPr>
      </p:pic>
      <p:sp>
        <p:nvSpPr>
          <p:cNvPr id="6" name="Title 5"/>
          <p:cNvSpPr>
            <a:spLocks noGrp="1"/>
          </p:cNvSpPr>
          <p:nvPr>
            <p:ph type="ctrTitle"/>
          </p:nvPr>
        </p:nvSpPr>
        <p:spPr>
          <a:xfrm>
            <a:off x="0" y="2599760"/>
            <a:ext cx="5762171" cy="1465036"/>
          </a:xfrm>
        </p:spPr>
        <p:txBody>
          <a:bodyPr anchor="ctr">
            <a:normAutofit/>
          </a:bodyPr>
          <a:lstStyle/>
          <a:p>
            <a:pPr algn="ctr"/>
            <a:r>
              <a:rPr lang="en-US" sz="4000" b="1" dirty="0" err="1">
                <a:latin typeface="Arial" panose="020B0604020202020204" pitchFamily="34" charset="0"/>
                <a:cs typeface="Arial" panose="020B0604020202020204" pitchFamily="34" charset="0"/>
              </a:rPr>
              <a:t>Hệ</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thống</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thông</a:t>
            </a:r>
            <a:r>
              <a:rPr lang="en-US" sz="4000" b="1" dirty="0">
                <a:latin typeface="Arial" panose="020B0604020202020204" pitchFamily="34" charset="0"/>
                <a:cs typeface="Arial" panose="020B0604020202020204" pitchFamily="34" charset="0"/>
              </a:rPr>
              <a:t> tin </a:t>
            </a:r>
            <a:r>
              <a:rPr lang="en-US" sz="4000" b="1" dirty="0" err="1">
                <a:latin typeface="Arial" panose="020B0604020202020204" pitchFamily="34" charset="0"/>
                <a:cs typeface="Arial" panose="020B0604020202020204" pitchFamily="34" charset="0"/>
              </a:rPr>
              <a:t>địa</a:t>
            </a:r>
            <a:r>
              <a:rPr lang="en-US" sz="4000" b="1" dirty="0">
                <a:latin typeface="Arial" panose="020B0604020202020204" pitchFamily="34" charset="0"/>
                <a:cs typeface="Arial" panose="020B0604020202020204" pitchFamily="34" charset="0"/>
              </a:rPr>
              <a:t> </a:t>
            </a:r>
            <a:r>
              <a:rPr lang="en-US" sz="4000" b="1" dirty="0" err="1">
                <a:latin typeface="Arial" panose="020B0604020202020204" pitchFamily="34" charset="0"/>
                <a:cs typeface="Arial" panose="020B0604020202020204" pitchFamily="34" charset="0"/>
              </a:rPr>
              <a:t>lý</a:t>
            </a:r>
            <a:r>
              <a:rPr lang="en-US" sz="4000" b="1" dirty="0">
                <a:latin typeface="Arial" panose="020B0604020202020204" pitchFamily="34" charset="0"/>
                <a:cs typeface="Arial" panose="020B0604020202020204" pitchFamily="34" charset="0"/>
              </a:rPr>
              <a:t> - </a:t>
            </a:r>
            <a:r>
              <a:rPr lang="en-US" sz="4000" b="1" dirty="0" err="1">
                <a:latin typeface="Arial" panose="020B0604020202020204" pitchFamily="34" charset="0"/>
                <a:cs typeface="Arial" panose="020B0604020202020204" pitchFamily="34" charset="0"/>
              </a:rPr>
              <a:t>gis</a:t>
            </a:r>
            <a:endParaRPr lang="en-US" sz="4000" b="1" dirty="0">
              <a:latin typeface="Arial" panose="020B0604020202020204" pitchFamily="34" charset="0"/>
              <a:cs typeface="Arial" panose="020B0604020202020204" pitchFamily="34" charset="0"/>
            </a:endParaRPr>
          </a:p>
        </p:txBody>
      </p:sp>
      <p:sp>
        <p:nvSpPr>
          <p:cNvPr id="7" name="Subtitle 6"/>
          <p:cNvSpPr>
            <a:spLocks noGrp="1"/>
          </p:cNvSpPr>
          <p:nvPr>
            <p:ph type="subTitle" idx="1"/>
          </p:nvPr>
        </p:nvSpPr>
        <p:spPr>
          <a:xfrm>
            <a:off x="371566" y="4632686"/>
            <a:ext cx="5254171" cy="812300"/>
          </a:xfrm>
        </p:spPr>
        <p:txBody>
          <a:bodyPr anchor="ctr">
            <a:noAutofit/>
          </a:bodyPr>
          <a:lstStyle/>
          <a:p>
            <a:pPr algn="ctr">
              <a:lnSpc>
                <a:spcPct val="100000"/>
              </a:lnSpc>
              <a:spcAft>
                <a:spcPts val="600"/>
              </a:spcAft>
            </a:pPr>
            <a:r>
              <a:rPr lang="en-US" sz="1500" b="1" dirty="0">
                <a:solidFill>
                  <a:srgbClr val="514843"/>
                </a:solidFill>
                <a:latin typeface="Arial" panose="020B0604020202020204" pitchFamily="34" charset="0"/>
                <a:cs typeface="Arial" panose="020B0604020202020204" pitchFamily="34" charset="0"/>
              </a:rPr>
              <a:t>TS. NGUYỄN THỊ LOAN</a:t>
            </a:r>
          </a:p>
          <a:p>
            <a:pPr algn="ctr">
              <a:lnSpc>
                <a:spcPct val="100000"/>
              </a:lnSpc>
              <a:spcAft>
                <a:spcPts val="600"/>
              </a:spcAft>
            </a:pPr>
            <a:r>
              <a:rPr lang="en-US" sz="1500" b="1" dirty="0">
                <a:solidFill>
                  <a:srgbClr val="514843"/>
                </a:solidFill>
                <a:latin typeface="Arial" panose="020B0604020202020204" pitchFamily="34" charset="0"/>
                <a:cs typeface="Arial" panose="020B0604020202020204" pitchFamily="34" charset="0"/>
                <a:hlinkClick r:id="rId4"/>
              </a:rPr>
              <a:t>loannt@utt.edu.vn</a:t>
            </a:r>
            <a:endParaRPr lang="en-US" sz="1500" b="1" dirty="0">
              <a:solidFill>
                <a:srgbClr val="514843"/>
              </a:solidFill>
              <a:latin typeface="Arial" panose="020B0604020202020204" pitchFamily="34" charset="0"/>
              <a:cs typeface="Arial" panose="020B0604020202020204" pitchFamily="34" charset="0"/>
            </a:endParaRPr>
          </a:p>
          <a:p>
            <a:pPr algn="ctr">
              <a:lnSpc>
                <a:spcPct val="100000"/>
              </a:lnSpc>
              <a:spcAft>
                <a:spcPts val="600"/>
              </a:spcAft>
            </a:pPr>
            <a:r>
              <a:rPr lang="en-US" sz="1500" b="1" dirty="0">
                <a:solidFill>
                  <a:srgbClr val="514843"/>
                </a:solidFill>
                <a:latin typeface="Arial" panose="020B0604020202020204" pitchFamily="34" charset="0"/>
                <a:cs typeface="Arial" panose="020B0604020202020204" pitchFamily="34" charset="0"/>
              </a:rPr>
              <a:t>0977686836 (</a:t>
            </a:r>
            <a:r>
              <a:rPr lang="en-US" sz="1500" b="1" dirty="0" err="1">
                <a:solidFill>
                  <a:srgbClr val="514843"/>
                </a:solidFill>
                <a:latin typeface="Arial" panose="020B0604020202020204" pitchFamily="34" charset="0"/>
                <a:cs typeface="Arial" panose="020B0604020202020204" pitchFamily="34" charset="0"/>
              </a:rPr>
              <a:t>Zalo</a:t>
            </a:r>
            <a:r>
              <a:rPr lang="en-US" sz="1500" b="1" dirty="0">
                <a:solidFill>
                  <a:srgbClr val="514843"/>
                </a:solidFill>
                <a:latin typeface="Arial" panose="020B0604020202020204" pitchFamily="34" charset="0"/>
                <a:cs typeface="Arial" panose="020B0604020202020204" pitchFamily="34" charset="0"/>
              </a:rPr>
              <a:t>)</a:t>
            </a:r>
          </a:p>
          <a:p>
            <a:pPr algn="ctr">
              <a:lnSpc>
                <a:spcPct val="100000"/>
              </a:lnSpc>
              <a:spcAft>
                <a:spcPts val="600"/>
              </a:spcAft>
            </a:pPr>
            <a:endParaRPr lang="en-US" sz="1500" b="1" dirty="0">
              <a:solidFill>
                <a:srgbClr val="514843"/>
              </a:solidFill>
              <a:latin typeface="Arial" panose="020B0604020202020204" pitchFamily="34" charset="0"/>
              <a:cs typeface="Arial" panose="020B0604020202020204" pitchFamily="34" charset="0"/>
            </a:endParaRPr>
          </a:p>
        </p:txBody>
      </p:sp>
      <p:sp>
        <p:nvSpPr>
          <p:cNvPr id="8" name="Title 5">
            <a:extLst>
              <a:ext uri="{FF2B5EF4-FFF2-40B4-BE49-F238E27FC236}">
                <a16:creationId xmlns:a16="http://schemas.microsoft.com/office/drawing/2014/main" id="{A073C34C-EAC2-4A48-BD79-733B0C372C83}"/>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TR</a:t>
            </a:r>
            <a:r>
              <a:rPr lang="vi-VN" sz="2000">
                <a:solidFill>
                  <a:schemeClr val="bg1"/>
                </a:solidFill>
                <a:latin typeface="Arial" panose="020B0604020202020204" pitchFamily="34" charset="0"/>
                <a:ea typeface="Verdana" panose="020B0604030504040204" pitchFamily="34" charset="0"/>
                <a:cs typeface="Arial" panose="020B0604020202020204" pitchFamily="34" charset="0"/>
              </a:rPr>
              <a:t>Ư</a:t>
            </a: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chemeClr val="bg1"/>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5" name="Picture 4">
            <a:extLst>
              <a:ext uri="{FF2B5EF4-FFF2-40B4-BE49-F238E27FC236}">
                <a16:creationId xmlns:a16="http://schemas.microsoft.com/office/drawing/2014/main" id="{88C9753C-0D34-4D65-998C-558FAF65D52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2705" y="254484"/>
            <a:ext cx="724769" cy="520162"/>
          </a:xfrm>
          <a:prstGeom prst="rect">
            <a:avLst/>
          </a:prstGeom>
        </p:spPr>
      </p:pic>
      <p:sp>
        <p:nvSpPr>
          <p:cNvPr id="10" name="Subtitle 6">
            <a:extLst>
              <a:ext uri="{FF2B5EF4-FFF2-40B4-BE49-F238E27FC236}">
                <a16:creationId xmlns:a16="http://schemas.microsoft.com/office/drawing/2014/main" id="{46A6F1CB-E339-4322-B83D-9761099D39BB}"/>
              </a:ext>
            </a:extLst>
          </p:cNvPr>
          <p:cNvSpPr txBox="1">
            <a:spLocks/>
          </p:cNvSpPr>
          <p:nvPr/>
        </p:nvSpPr>
        <p:spPr>
          <a:xfrm>
            <a:off x="1906497" y="6229810"/>
            <a:ext cx="5069747" cy="555781"/>
          </a:xfrm>
          <a:prstGeom prst="rect">
            <a:avLst/>
          </a:prstGeom>
        </p:spPr>
        <p:txBody>
          <a:bodyPr vert="horz" lIns="0" tIns="45720" rIns="0" bIns="45720" rtlCol="0" anchor="ctr">
            <a:normAutofit/>
          </a:bodyPr>
          <a:lstStyle>
            <a:lvl1pPr marL="0" indent="0" algn="l" defTabSz="914354" rtl="0" eaLnBrk="1" latinLnBrk="0" hangingPunct="1">
              <a:lnSpc>
                <a:spcPct val="90000"/>
              </a:lnSpc>
              <a:spcBef>
                <a:spcPts val="0"/>
              </a:spcBef>
              <a:buFont typeface="Wingdings" panose="05000000000000000000" pitchFamily="2" charset="2"/>
              <a:buNone/>
              <a:defRPr sz="1800" kern="1200">
                <a:solidFill>
                  <a:schemeClr val="tx1"/>
                </a:solidFill>
                <a:latin typeface="+mn-lt"/>
                <a:ea typeface="+mn-ea"/>
                <a:cs typeface="+mn-cs"/>
              </a:defRPr>
            </a:lvl1pPr>
            <a:lvl2pPr marL="457178" indent="0" algn="ctr" defTabSz="914354"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600"/>
              </a:spcBef>
              <a:buFont typeface="Wingdings" panose="05000000000000000000" pitchFamily="2" charset="2"/>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9pPr>
          </a:lstStyle>
          <a:p>
            <a:pPr algn="ctr"/>
            <a:r>
              <a:rPr lang="en-US" dirty="0">
                <a:solidFill>
                  <a:schemeClr val="bg1"/>
                </a:solidFill>
                <a:latin typeface="Arial" panose="020B0604020202020204" pitchFamily="34" charset="0"/>
                <a:cs typeface="Arial" panose="020B0604020202020204" pitchFamily="34" charset="0"/>
              </a:rPr>
              <a:t>Hà </a:t>
            </a:r>
            <a:r>
              <a:rPr lang="en-US" dirty="0" err="1">
                <a:solidFill>
                  <a:schemeClr val="bg1"/>
                </a:solidFill>
                <a:latin typeface="Arial" panose="020B0604020202020204" pitchFamily="34" charset="0"/>
                <a:cs typeface="Arial" panose="020B0604020202020204" pitchFamily="34" charset="0"/>
              </a:rPr>
              <a:t>Nội</a:t>
            </a:r>
            <a:r>
              <a:rPr lang="en-US" dirty="0">
                <a:solidFill>
                  <a:schemeClr val="bg1"/>
                </a:solidFill>
                <a:latin typeface="Arial" panose="020B0604020202020204" pitchFamily="34" charset="0"/>
                <a:cs typeface="Arial" panose="020B0604020202020204" pitchFamily="34" charset="0"/>
              </a:rPr>
              <a:t>, </a:t>
            </a:r>
            <a:fld id="{DB0599AE-F472-4F24-B3C3-17C24F7BDCF2}" type="datetime4">
              <a:rPr lang="vi-VN" smtClean="0">
                <a:solidFill>
                  <a:schemeClr val="bg1"/>
                </a:solidFill>
                <a:latin typeface="Arial" panose="020B0604020202020204" pitchFamily="34" charset="0"/>
                <a:cs typeface="Arial" panose="020B0604020202020204" pitchFamily="34" charset="0"/>
              </a:rPr>
              <a:t>15/01/24</a:t>
            </a:fld>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CE5B41DF-8CA8-48C9-04A8-003138CF102D}"/>
              </a:ext>
            </a:extLst>
          </p:cNvPr>
          <p:cNvPicPr>
            <a:picLocks noChangeAspect="1"/>
          </p:cNvPicPr>
          <p:nvPr/>
        </p:nvPicPr>
        <p:blipFill>
          <a:blip r:embed="rId3"/>
          <a:stretch>
            <a:fillRect/>
          </a:stretch>
        </p:blipFill>
        <p:spPr>
          <a:xfrm>
            <a:off x="296777" y="2940291"/>
            <a:ext cx="4779647" cy="2691136"/>
          </a:xfrm>
          <a:prstGeom prst="rect">
            <a:avLst/>
          </a:prstGeom>
          <a:ln w="228600" cap="sq" cmpd="thickThin">
            <a:solidFill>
              <a:srgbClr val="000000"/>
            </a:solidFill>
            <a:prstDash val="solid"/>
            <a:miter lim="800000"/>
          </a:ln>
          <a:effectLst>
            <a:innerShdw blurRad="76200">
              <a:srgbClr val="000000"/>
            </a:innerShdw>
          </a:effectLst>
        </p:spPr>
      </p:pic>
      <p:sp>
        <p:nvSpPr>
          <p:cNvPr id="12" name="TextBox 11">
            <a:extLst>
              <a:ext uri="{FF2B5EF4-FFF2-40B4-BE49-F238E27FC236}">
                <a16:creationId xmlns:a16="http://schemas.microsoft.com/office/drawing/2014/main" id="{4669FD9E-7781-9A4F-29C7-2D93401F3251}"/>
              </a:ext>
            </a:extLst>
          </p:cNvPr>
          <p:cNvSpPr txBox="1"/>
          <p:nvPr/>
        </p:nvSpPr>
        <p:spPr>
          <a:xfrm>
            <a:off x="1971583" y="5966579"/>
            <a:ext cx="4652889" cy="507831"/>
          </a:xfrm>
          <a:prstGeom prst="rect">
            <a:avLst/>
          </a:prstGeom>
          <a:noFill/>
        </p:spPr>
        <p:txBody>
          <a:bodyPr wrap="square">
            <a:spAutoFit/>
          </a:bodyPr>
          <a:lstStyle/>
          <a:p>
            <a:r>
              <a:rPr lang="en-US" sz="1350" dirty="0">
                <a:solidFill>
                  <a:srgbClr val="0070C0"/>
                </a:solidFill>
                <a:hlinkClick r:id="rId4">
                  <a:extLst>
                    <a:ext uri="{A12FA001-AC4F-418D-AE19-62706E023703}">
                      <ahyp:hlinkClr xmlns:ahyp="http://schemas.microsoft.com/office/drawing/2018/hyperlinkcolor" val="tx"/>
                    </a:ext>
                  </a:extLst>
                </a:hlinkClick>
              </a:rPr>
              <a:t>https://www.windy.com/</a:t>
            </a:r>
            <a:endParaRPr lang="en-US" sz="1350" dirty="0">
              <a:solidFill>
                <a:srgbClr val="0070C0"/>
              </a:solidFill>
            </a:endParaRPr>
          </a:p>
          <a:p>
            <a:endParaRPr lang="en-US" sz="1350" dirty="0">
              <a:solidFill>
                <a:srgbClr val="0070C0"/>
              </a:solidFill>
            </a:endParaRPr>
          </a:p>
        </p:txBody>
      </p:sp>
      <p:pic>
        <p:nvPicPr>
          <p:cNvPr id="5" name="Picture 4">
            <a:extLst>
              <a:ext uri="{FF2B5EF4-FFF2-40B4-BE49-F238E27FC236}">
                <a16:creationId xmlns:a16="http://schemas.microsoft.com/office/drawing/2014/main" id="{089AF9AA-660F-190C-D720-48BCB7622C9A}"/>
              </a:ext>
            </a:extLst>
          </p:cNvPr>
          <p:cNvPicPr>
            <a:picLocks noChangeAspect="1"/>
          </p:cNvPicPr>
          <p:nvPr/>
        </p:nvPicPr>
        <p:blipFill>
          <a:blip r:embed="rId5"/>
          <a:stretch>
            <a:fillRect/>
          </a:stretch>
        </p:blipFill>
        <p:spPr>
          <a:xfrm>
            <a:off x="5240303" y="2969267"/>
            <a:ext cx="3606351" cy="2714781"/>
          </a:xfrm>
          <a:prstGeom prst="rect">
            <a:avLst/>
          </a:prstGeom>
          <a:ln w="228600" cap="sq" cmpd="thickThin">
            <a:solidFill>
              <a:srgbClr val="000000"/>
            </a:solidFill>
            <a:prstDash val="solid"/>
            <a:miter lim="800000"/>
          </a:ln>
          <a:effectLst>
            <a:innerShdw blurRad="76200">
              <a:srgbClr val="000000"/>
            </a:innerShdw>
          </a:effectLst>
        </p:spPr>
      </p:pic>
      <p:sp>
        <p:nvSpPr>
          <p:cNvPr id="8" name="TextBox 7">
            <a:extLst>
              <a:ext uri="{FF2B5EF4-FFF2-40B4-BE49-F238E27FC236}">
                <a16:creationId xmlns:a16="http://schemas.microsoft.com/office/drawing/2014/main" id="{D9A4687C-B9BA-E191-8297-15FCB42F7BE2}"/>
              </a:ext>
            </a:extLst>
          </p:cNvPr>
          <p:cNvSpPr txBox="1"/>
          <p:nvPr/>
        </p:nvSpPr>
        <p:spPr>
          <a:xfrm>
            <a:off x="5313765" y="6000869"/>
            <a:ext cx="4652889" cy="507831"/>
          </a:xfrm>
          <a:prstGeom prst="rect">
            <a:avLst/>
          </a:prstGeom>
          <a:noFill/>
        </p:spPr>
        <p:txBody>
          <a:bodyPr wrap="square">
            <a:spAutoFit/>
          </a:bodyPr>
          <a:lstStyle/>
          <a:p>
            <a:r>
              <a:rPr lang="en-US" sz="1350" dirty="0">
                <a:solidFill>
                  <a:srgbClr val="0070C0"/>
                </a:solidFill>
                <a:hlinkClick r:id="rId6">
                  <a:extLst>
                    <a:ext uri="{A12FA001-AC4F-418D-AE19-62706E023703}">
                      <ahyp:hlinkClr xmlns:ahyp="http://schemas.microsoft.com/office/drawing/2018/hyperlinkcolor" val="tx"/>
                    </a:ext>
                  </a:extLst>
                </a:hlinkClick>
              </a:rPr>
              <a:t>https://gisgeography.com/gis-applications-uses/</a:t>
            </a:r>
            <a:endParaRPr lang="en-US" sz="1350" dirty="0">
              <a:solidFill>
                <a:srgbClr val="0070C0"/>
              </a:solidFill>
            </a:endParaRPr>
          </a:p>
          <a:p>
            <a:endParaRPr lang="en-US" sz="1350" dirty="0">
              <a:solidFill>
                <a:srgbClr val="0070C0"/>
              </a:solidFill>
            </a:endParaRPr>
          </a:p>
        </p:txBody>
      </p:sp>
      <p:pic>
        <p:nvPicPr>
          <p:cNvPr id="15" name="Picture 14">
            <a:extLst>
              <a:ext uri="{FF2B5EF4-FFF2-40B4-BE49-F238E27FC236}">
                <a16:creationId xmlns:a16="http://schemas.microsoft.com/office/drawing/2014/main" id="{C61AD562-5DE7-4DDD-642F-202D29E43937}"/>
              </a:ext>
            </a:extLst>
          </p:cNvPr>
          <p:cNvPicPr>
            <a:picLocks noChangeAspect="1"/>
          </p:cNvPicPr>
          <p:nvPr/>
        </p:nvPicPr>
        <p:blipFill>
          <a:blip r:embed="rId7"/>
          <a:stretch>
            <a:fillRect/>
          </a:stretch>
        </p:blipFill>
        <p:spPr>
          <a:xfrm>
            <a:off x="296776" y="2864047"/>
            <a:ext cx="4779647" cy="2738426"/>
          </a:xfrm>
          <a:prstGeom prst="rect">
            <a:avLst/>
          </a:prstGeom>
        </p:spPr>
      </p:pic>
      <p:sp>
        <p:nvSpPr>
          <p:cNvPr id="17" name="TextBox 16">
            <a:extLst>
              <a:ext uri="{FF2B5EF4-FFF2-40B4-BE49-F238E27FC236}">
                <a16:creationId xmlns:a16="http://schemas.microsoft.com/office/drawing/2014/main" id="{E5462392-2B2F-6078-65D3-6E54BEEC9CB0}"/>
              </a:ext>
            </a:extLst>
          </p:cNvPr>
          <p:cNvSpPr txBox="1"/>
          <p:nvPr/>
        </p:nvSpPr>
        <p:spPr>
          <a:xfrm>
            <a:off x="1971583" y="5979838"/>
            <a:ext cx="2489494" cy="507831"/>
          </a:xfrm>
          <a:prstGeom prst="rect">
            <a:avLst/>
          </a:prstGeom>
          <a:noFill/>
        </p:spPr>
        <p:txBody>
          <a:bodyPr wrap="square">
            <a:spAutoFit/>
          </a:bodyPr>
          <a:lstStyle/>
          <a:p>
            <a:r>
              <a:rPr lang="en-US" sz="1350" dirty="0">
                <a:hlinkClick r:id="rId8"/>
              </a:rPr>
              <a:t>https://gis.chinhphu.vn/</a:t>
            </a:r>
            <a:endParaRPr lang="en-US" sz="1350" dirty="0"/>
          </a:p>
          <a:p>
            <a:endParaRPr lang="en-US" sz="1350" dirty="0"/>
          </a:p>
        </p:txBody>
      </p:sp>
      <p:sp>
        <p:nvSpPr>
          <p:cNvPr id="13" name="Rectangle 12">
            <a:extLst>
              <a:ext uri="{FF2B5EF4-FFF2-40B4-BE49-F238E27FC236}">
                <a16:creationId xmlns:a16="http://schemas.microsoft.com/office/drawing/2014/main" id="{3986AD6E-F166-4626-A57D-0F9AF8D1F0D7}"/>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6" name="Oval 15" descr="Small circle">
            <a:extLst>
              <a:ext uri="{FF2B5EF4-FFF2-40B4-BE49-F238E27FC236}">
                <a16:creationId xmlns:a16="http://schemas.microsoft.com/office/drawing/2014/main" id="{440E6B60-8FBF-492D-AA8E-CC1D6061CDC4}"/>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4" name="Rectangle 13">
            <a:extLst>
              <a:ext uri="{FF2B5EF4-FFF2-40B4-BE49-F238E27FC236}">
                <a16:creationId xmlns:a16="http://schemas.microsoft.com/office/drawing/2014/main" id="{5AF0FC38-0629-4B99-A31B-B319242EB1B0}"/>
              </a:ext>
            </a:extLst>
          </p:cNvPr>
          <p:cNvSpPr/>
          <p:nvPr/>
        </p:nvSpPr>
        <p:spPr>
          <a:xfrm>
            <a:off x="169970" y="1522131"/>
            <a:ext cx="8804060" cy="1283108"/>
          </a:xfrm>
          <a:prstGeom prst="rect">
            <a:avLst/>
          </a:prstGeom>
        </p:spPr>
        <p:txBody>
          <a:bodyPr wrap="square">
            <a:spAutoFit/>
          </a:bodyPr>
          <a:lstStyle/>
          <a:p>
            <a:pPr algn="just">
              <a:lnSpc>
                <a:spcPct val="120000"/>
              </a:lnSpc>
            </a:pPr>
            <a:r>
              <a:rPr lang="en-US" sz="1650" dirty="0" err="1">
                <a:latin typeface="Arial" panose="020B0604020202020204" pitchFamily="34" charset="0"/>
                <a:cs typeface="Arial" panose="020B0604020202020204" pitchFamily="34" charset="0"/>
              </a:rPr>
              <a:t>Hệ</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thống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thông</a:t>
            </a:r>
            <a:r>
              <a:rPr lang="en-US" sz="1650" dirty="0">
                <a:latin typeface="Arial" panose="020B0604020202020204" pitchFamily="34" charset="0"/>
                <a:cs typeface="Arial" panose="020B0604020202020204" pitchFamily="34" charset="0"/>
              </a:rPr>
              <a:t> tin </a:t>
            </a:r>
            <a:r>
              <a:rPr lang="en-US" sz="1650" dirty="0" err="1">
                <a:latin typeface="Arial" panose="020B0604020202020204" pitchFamily="34" charset="0"/>
                <a:cs typeface="Arial" panose="020B0604020202020204" pitchFamily="34" charset="0"/>
              </a:rPr>
              <a:t>địa</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lý</a:t>
            </a:r>
            <a:r>
              <a:rPr lang="en-US" sz="1650" dirty="0">
                <a:latin typeface="Arial" panose="020B0604020202020204" pitchFamily="34" charset="0"/>
                <a:cs typeface="Arial" panose="020B0604020202020204" pitchFamily="34" charset="0"/>
              </a:rPr>
              <a:t> (GIS) </a:t>
            </a:r>
            <a:r>
              <a:rPr lang="en-US" sz="1650" dirty="0" err="1">
                <a:latin typeface="Arial" panose="020B0604020202020204" pitchFamily="34" charset="0"/>
                <a:cs typeface="Arial" panose="020B0604020202020204" pitchFamily="34" charset="0"/>
              </a:rPr>
              <a:t>là</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một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hệ</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thống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tạo</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quản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lý</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phân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tích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và</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lập</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bản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đồ</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tất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cả</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các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loại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dữ</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liệu</a:t>
            </a:r>
            <a:r>
              <a:rPr lang="en-US" sz="1650" dirty="0">
                <a:latin typeface="Arial" panose="020B0604020202020204" pitchFamily="34" charset="0"/>
                <a:cs typeface="Arial" panose="020B0604020202020204" pitchFamily="34" charset="0"/>
              </a:rPr>
              <a:t>. GIS </a:t>
            </a:r>
            <a:r>
              <a:rPr lang="en-US" sz="1650" dirty="0" err="1">
                <a:latin typeface="Arial" panose="020B0604020202020204" pitchFamily="34" charset="0"/>
                <a:cs typeface="Arial" panose="020B0604020202020204" pitchFamily="34" charset="0"/>
              </a:rPr>
              <a:t>kết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nối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dữ</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liệu</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với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bản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đồ</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bằng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cách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tích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hợp</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dữ</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liệu</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vị</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trí</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với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tất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cả</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các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loại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thông</a:t>
            </a:r>
            <a:r>
              <a:rPr lang="en-US" sz="1650" dirty="0">
                <a:latin typeface="Arial" panose="020B0604020202020204" pitchFamily="34" charset="0"/>
                <a:cs typeface="Arial" panose="020B0604020202020204" pitchFamily="34" charset="0"/>
              </a:rPr>
              <a:t> tin </a:t>
            </a:r>
            <a:r>
              <a:rPr lang="en-US" sz="1650" dirty="0" err="1">
                <a:latin typeface="Arial" panose="020B0604020202020204" pitchFamily="34" charset="0"/>
                <a:cs typeface="Arial" panose="020B0604020202020204" pitchFamily="34" charset="0"/>
              </a:rPr>
              <a:t>mô</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tả</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đối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tượng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Điều</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này</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cung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cấp</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nền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tảng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cho</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việc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lập</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bản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đồ</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và</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phân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tích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được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sử</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dụng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trong</a:t>
            </a:r>
            <a:r>
              <a:rPr lang="en-US" sz="1650" dirty="0">
                <a:latin typeface="Arial" panose="020B0604020202020204" pitchFamily="34" charset="0"/>
                <a:cs typeface="Arial" panose="020B0604020202020204" pitchFamily="34" charset="0"/>
              </a:rPr>
              <a:t> khoa </a:t>
            </a:r>
            <a:r>
              <a:rPr lang="en-US" sz="1650" dirty="0" err="1">
                <a:latin typeface="Arial" panose="020B0604020202020204" pitchFamily="34" charset="0"/>
                <a:cs typeface="Arial" panose="020B0604020202020204" pitchFamily="34" charset="0"/>
              </a:rPr>
              <a:t>học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và</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hầu</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hết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mọi</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lĩnh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vực</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kinh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tế</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xã</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hội</a:t>
            </a:r>
            <a:r>
              <a:rPr lang="en-US" sz="1650" dirty="0">
                <a:latin typeface="Arial" panose="020B0604020202020204" pitchFamily="34" charset="0"/>
                <a:cs typeface="Arial" panose="020B0604020202020204" pitchFamily="34" charset="0"/>
              </a:rPr>
              <a:t>. </a:t>
            </a:r>
          </a:p>
        </p:txBody>
      </p:sp>
      <p:sp>
        <p:nvSpPr>
          <p:cNvPr id="18" name="Rectangle 17">
            <a:extLst>
              <a:ext uri="{FF2B5EF4-FFF2-40B4-BE49-F238E27FC236}">
                <a16:creationId xmlns:a16="http://schemas.microsoft.com/office/drawing/2014/main" id="{9A912F7C-C389-455A-98EB-7F2C67129A3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a:solidFill>
                  <a:srgbClr val="0070C0"/>
                </a:solidFill>
              </a:rPr>
              <a:t>GIS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531919400"/>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5"/>
                                        </p:tgtEl>
                                        <p:attrNameLst>
                                          <p:attrName>r</p:attrName>
                                        </p:attrNameLst>
                                      </p:cBhvr>
                                    </p:animRot>
                                    <p:animRot by="-240000">
                                      <p:cBhvr>
                                        <p:cTn id="19" dur="200" fill="hold">
                                          <p:stCondLst>
                                            <p:cond delay="200"/>
                                          </p:stCondLst>
                                        </p:cTn>
                                        <p:tgtEl>
                                          <p:spTgt spid="5"/>
                                        </p:tgtEl>
                                        <p:attrNameLst>
                                          <p:attrName>r</p:attrName>
                                        </p:attrNameLst>
                                      </p:cBhvr>
                                    </p:animRot>
                                    <p:animRot by="240000">
                                      <p:cBhvr>
                                        <p:cTn id="20" dur="200" fill="hold">
                                          <p:stCondLst>
                                            <p:cond delay="400"/>
                                          </p:stCondLst>
                                        </p:cTn>
                                        <p:tgtEl>
                                          <p:spTgt spid="5"/>
                                        </p:tgtEl>
                                        <p:attrNameLst>
                                          <p:attrName>r</p:attrName>
                                        </p:attrNameLst>
                                      </p:cBhvr>
                                    </p:animRot>
                                    <p:animRot by="-240000">
                                      <p:cBhvr>
                                        <p:cTn id="21" dur="200" fill="hold">
                                          <p:stCondLst>
                                            <p:cond delay="600"/>
                                          </p:stCondLst>
                                        </p:cTn>
                                        <p:tgtEl>
                                          <p:spTgt spid="5"/>
                                        </p:tgtEl>
                                        <p:attrNameLst>
                                          <p:attrName>r</p:attrName>
                                        </p:attrNameLst>
                                      </p:cBhvr>
                                    </p:animRot>
                                    <p:animRot by="120000">
                                      <p:cBhvr>
                                        <p:cTn id="22"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986AD6E-F166-4626-A57D-0F9AF8D1F0D7}"/>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6" name="Oval 15" descr="Small circle">
            <a:extLst>
              <a:ext uri="{FF2B5EF4-FFF2-40B4-BE49-F238E27FC236}">
                <a16:creationId xmlns:a16="http://schemas.microsoft.com/office/drawing/2014/main" id="{440E6B60-8FBF-492D-AA8E-CC1D6061CDC4}"/>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2</a:t>
            </a:r>
          </a:p>
        </p:txBody>
      </p:sp>
      <p:sp>
        <p:nvSpPr>
          <p:cNvPr id="18" name="Rectangle 17">
            <a:extLst>
              <a:ext uri="{FF2B5EF4-FFF2-40B4-BE49-F238E27FC236}">
                <a16:creationId xmlns:a16="http://schemas.microsoft.com/office/drawing/2014/main" id="{9A912F7C-C389-455A-98EB-7F2C67129A3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Lịch</a:t>
            </a:r>
            <a:r>
              <a:rPr lang="en-US" sz="2400" b="1" dirty="0">
                <a:solidFill>
                  <a:srgbClr val="0070C0"/>
                </a:solidFill>
              </a:rPr>
              <a:t> </a:t>
            </a:r>
            <a:r>
              <a:rPr lang="en-US" sz="2400" b="1" dirty="0" err="1">
                <a:solidFill>
                  <a:srgbClr val="0070C0"/>
                </a:solidFill>
              </a:rPr>
              <a:t>sử</a:t>
            </a:r>
            <a:r>
              <a:rPr lang="en-US" sz="2400" b="1" dirty="0">
                <a:solidFill>
                  <a:srgbClr val="0070C0"/>
                </a:solidFill>
              </a:rPr>
              <a:t> </a:t>
            </a:r>
            <a:r>
              <a:rPr lang="en-US" sz="2400" b="1" dirty="0" err="1">
                <a:solidFill>
                  <a:srgbClr val="0070C0"/>
                </a:solidFill>
              </a:rPr>
              <a:t>phát</a:t>
            </a:r>
            <a:r>
              <a:rPr lang="en-US" sz="2400" b="1" dirty="0">
                <a:solidFill>
                  <a:srgbClr val="0070C0"/>
                </a:solidFill>
              </a:rPr>
              <a:t> </a:t>
            </a:r>
            <a:r>
              <a:rPr lang="en-US" sz="2400" b="1" dirty="0" err="1">
                <a:solidFill>
                  <a:srgbClr val="0070C0"/>
                </a:solidFill>
              </a:rPr>
              <a:t>triển</a:t>
            </a:r>
            <a:r>
              <a:rPr lang="en-US" sz="2400" b="1" dirty="0">
                <a:solidFill>
                  <a:srgbClr val="0070C0"/>
                </a:solidFill>
              </a:rPr>
              <a:t> </a:t>
            </a:r>
            <a:r>
              <a:rPr lang="en-US" sz="2400" b="1" dirty="0" err="1">
                <a:solidFill>
                  <a:srgbClr val="0070C0"/>
                </a:solidFill>
              </a:rPr>
              <a:t>của</a:t>
            </a:r>
            <a:r>
              <a:rPr lang="en-US" sz="2400" b="1" dirty="0">
                <a:solidFill>
                  <a:srgbClr val="0070C0"/>
                </a:solidFill>
              </a:rPr>
              <a:t> GIS</a:t>
            </a:r>
          </a:p>
        </p:txBody>
      </p:sp>
      <p:sp>
        <p:nvSpPr>
          <p:cNvPr id="3" name="Rectangle 2">
            <a:extLst>
              <a:ext uri="{FF2B5EF4-FFF2-40B4-BE49-F238E27FC236}">
                <a16:creationId xmlns:a16="http://schemas.microsoft.com/office/drawing/2014/main" id="{EA9B388A-914F-45B9-BFF9-08F283911353}"/>
              </a:ext>
            </a:extLst>
          </p:cNvPr>
          <p:cNvSpPr>
            <a:spLocks noChangeArrowheads="1"/>
          </p:cNvSpPr>
          <p:nvPr/>
        </p:nvSpPr>
        <p:spPr bwMode="auto">
          <a:xfrm>
            <a:off x="2317315" y="15657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descr="Mapping a London Epidemic">
            <a:extLst>
              <a:ext uri="{FF2B5EF4-FFF2-40B4-BE49-F238E27FC236}">
                <a16:creationId xmlns:a16="http://schemas.microsoft.com/office/drawing/2014/main" id="{2978C5BB-6722-40F2-9265-ACC6AA185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9740" y="2893594"/>
            <a:ext cx="4572000" cy="30652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6BA64B-7E1D-46DE-AE63-EB4B62CC42D1}"/>
              </a:ext>
            </a:extLst>
          </p:cNvPr>
          <p:cNvSpPr>
            <a:spLocks noChangeArrowheads="1"/>
          </p:cNvSpPr>
          <p:nvPr/>
        </p:nvSpPr>
        <p:spPr bwMode="auto">
          <a:xfrm>
            <a:off x="2889664" y="6199054"/>
            <a:ext cx="3958225"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713163" algn="l"/>
              </a:tabLst>
              <a:defRPr>
                <a:solidFill>
                  <a:schemeClr val="tx1"/>
                </a:solidFill>
                <a:latin typeface="Arial" panose="020B0604020202020204" pitchFamily="34" charset="0"/>
              </a:defRPr>
            </a:lvl1pPr>
            <a:lvl2pPr eaLnBrk="0" fontAlgn="base" hangingPunct="0">
              <a:spcBef>
                <a:spcPct val="0"/>
              </a:spcBef>
              <a:spcAft>
                <a:spcPct val="0"/>
              </a:spcAft>
              <a:tabLst>
                <a:tab pos="3713163" algn="l"/>
              </a:tabLst>
              <a:defRPr>
                <a:solidFill>
                  <a:schemeClr val="tx1"/>
                </a:solidFill>
                <a:latin typeface="Arial" panose="020B0604020202020204" pitchFamily="34" charset="0"/>
              </a:defRPr>
            </a:lvl2pPr>
            <a:lvl3pPr eaLnBrk="0" fontAlgn="base" hangingPunct="0">
              <a:spcBef>
                <a:spcPct val="0"/>
              </a:spcBef>
              <a:spcAft>
                <a:spcPct val="0"/>
              </a:spcAft>
              <a:tabLst>
                <a:tab pos="3713163" algn="l"/>
              </a:tabLst>
              <a:defRPr>
                <a:solidFill>
                  <a:schemeClr val="tx1"/>
                </a:solidFill>
                <a:latin typeface="Arial" panose="020B0604020202020204" pitchFamily="34" charset="0"/>
              </a:defRPr>
            </a:lvl3pPr>
            <a:lvl4pPr eaLnBrk="0" fontAlgn="base" hangingPunct="0">
              <a:spcBef>
                <a:spcPct val="0"/>
              </a:spcBef>
              <a:spcAft>
                <a:spcPct val="0"/>
              </a:spcAft>
              <a:tabLst>
                <a:tab pos="3713163" algn="l"/>
              </a:tabLst>
              <a:defRPr>
                <a:solidFill>
                  <a:schemeClr val="tx1"/>
                </a:solidFill>
                <a:latin typeface="Arial" panose="020B0604020202020204" pitchFamily="34" charset="0"/>
              </a:defRPr>
            </a:lvl4pPr>
            <a:lvl5pPr eaLnBrk="0" fontAlgn="base" hangingPunct="0">
              <a:spcBef>
                <a:spcPct val="0"/>
              </a:spcBef>
              <a:spcAft>
                <a:spcPct val="0"/>
              </a:spcAft>
              <a:tabLst>
                <a:tab pos="3713163" algn="l"/>
              </a:tabLst>
              <a:defRPr>
                <a:solidFill>
                  <a:schemeClr val="tx1"/>
                </a:solidFill>
                <a:latin typeface="Arial" panose="020B0604020202020204" pitchFamily="34" charset="0"/>
              </a:defRPr>
            </a:lvl5pPr>
            <a:lvl6pPr eaLnBrk="0" fontAlgn="base" hangingPunct="0">
              <a:spcBef>
                <a:spcPct val="0"/>
              </a:spcBef>
              <a:spcAft>
                <a:spcPct val="0"/>
              </a:spcAft>
              <a:tabLst>
                <a:tab pos="3713163" algn="l"/>
              </a:tabLst>
              <a:defRPr>
                <a:solidFill>
                  <a:schemeClr val="tx1"/>
                </a:solidFill>
                <a:latin typeface="Arial" panose="020B0604020202020204" pitchFamily="34" charset="0"/>
              </a:defRPr>
            </a:lvl6pPr>
            <a:lvl7pPr eaLnBrk="0" fontAlgn="base" hangingPunct="0">
              <a:spcBef>
                <a:spcPct val="0"/>
              </a:spcBef>
              <a:spcAft>
                <a:spcPct val="0"/>
              </a:spcAft>
              <a:tabLst>
                <a:tab pos="3713163" algn="l"/>
              </a:tabLst>
              <a:defRPr>
                <a:solidFill>
                  <a:schemeClr val="tx1"/>
                </a:solidFill>
                <a:latin typeface="Arial" panose="020B0604020202020204" pitchFamily="34" charset="0"/>
              </a:defRPr>
            </a:lvl7pPr>
            <a:lvl8pPr eaLnBrk="0" fontAlgn="base" hangingPunct="0">
              <a:spcBef>
                <a:spcPct val="0"/>
              </a:spcBef>
              <a:spcAft>
                <a:spcPct val="0"/>
              </a:spcAft>
              <a:tabLst>
                <a:tab pos="3713163" algn="l"/>
              </a:tabLst>
              <a:defRPr>
                <a:solidFill>
                  <a:schemeClr val="tx1"/>
                </a:solidFill>
                <a:latin typeface="Arial" panose="020B0604020202020204" pitchFamily="34" charset="0"/>
              </a:defRPr>
            </a:lvl8pPr>
            <a:lvl9pPr eaLnBrk="0" fontAlgn="base" hangingPunct="0">
              <a:spcBef>
                <a:spcPct val="0"/>
              </a:spcBef>
              <a:spcAft>
                <a:spcPct val="0"/>
              </a:spcAft>
              <a:tabLst>
                <a:tab pos="3713163"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3713163" algn="l"/>
              </a:tabLst>
            </a:pPr>
            <a:r>
              <a:rPr kumimoji="0" lang="en-US" altLang="en-US" sz="13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Hình</a:t>
            </a:r>
            <a:r>
              <a:rPr kumimoji="0" lang="en-US" altLang="en-US" sz="13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1. 2: </a:t>
            </a:r>
            <a:r>
              <a:rPr kumimoji="0" lang="en-US" altLang="en-US" sz="1300" b="0" i="0" u="none" strike="noStrike" cap="none" normalizeH="0" baseline="0" dirty="0" err="1">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Bản</a:t>
            </a:r>
            <a:r>
              <a:rPr kumimoji="0" lang="en-US" altLang="en-US" sz="13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300" b="0" i="0" u="none" strike="noStrike" cap="none" normalizeH="0" baseline="0" dirty="0" err="1">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độ</a:t>
            </a:r>
            <a:r>
              <a:rPr kumimoji="0" lang="en-US" altLang="en-US" sz="13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300" b="0" i="0" u="none" strike="noStrike" cap="none" normalizeH="0" baseline="0" dirty="0" err="1">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dịch</a:t>
            </a:r>
            <a:r>
              <a:rPr kumimoji="0" lang="en-US" altLang="en-US" sz="13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kumimoji="0" lang="en-US" altLang="en-US" sz="1300" b="0" i="0" u="none" strike="noStrike" cap="none" normalizeH="0" baseline="0" dirty="0" err="1">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tả</a:t>
            </a:r>
            <a:r>
              <a:rPr kumimoji="0" lang="en-US" altLang="en-US" sz="13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ở London 1854 (John Snow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C7AE8302-C1BF-42B8-AEE2-5A6FC395DCDA}"/>
              </a:ext>
            </a:extLst>
          </p:cNvPr>
          <p:cNvSpPr/>
          <p:nvPr/>
        </p:nvSpPr>
        <p:spPr>
          <a:xfrm>
            <a:off x="296777" y="1794354"/>
            <a:ext cx="4572000" cy="923330"/>
          </a:xfrm>
          <a:prstGeom prst="rect">
            <a:avLst/>
          </a:prstGeom>
        </p:spPr>
        <p:txBody>
          <a:bodyPr>
            <a:spAutoFit/>
          </a:bodyPr>
          <a:lstStyle/>
          <a:p>
            <a:r>
              <a:rPr lang="en-US" dirty="0" err="1">
                <a:solidFill>
                  <a:schemeClr val="tx2"/>
                </a:solidFill>
                <a:latin typeface="Times New Roman" panose="02020603050405020304" pitchFamily="18" charset="0"/>
                <a:ea typeface="Times New Roman" panose="02020603050405020304" pitchFamily="18" charset="0"/>
              </a:rPr>
              <a:t>Năm</a:t>
            </a:r>
            <a:r>
              <a:rPr lang="en-US" dirty="0">
                <a:solidFill>
                  <a:schemeClr val="tx2"/>
                </a:solidFill>
                <a:latin typeface="Times New Roman" panose="02020603050405020304" pitchFamily="18" charset="0"/>
                <a:ea typeface="Times New Roman" panose="02020603050405020304" pitchFamily="18" charset="0"/>
              </a:rPr>
              <a:t> 1854, </a:t>
            </a:r>
            <a:r>
              <a:rPr lang="en-US" dirty="0" err="1">
                <a:solidFill>
                  <a:schemeClr val="tx2"/>
                </a:solidFill>
                <a:latin typeface="Times New Roman" panose="02020603050405020304" pitchFamily="18" charset="0"/>
                <a:ea typeface="Times New Roman" panose="02020603050405020304" pitchFamily="18" charset="0"/>
              </a:rPr>
              <a:t>Tiến</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sĩ</a:t>
            </a:r>
            <a:r>
              <a:rPr lang="en-US" dirty="0">
                <a:solidFill>
                  <a:schemeClr val="tx2"/>
                </a:solidFill>
                <a:latin typeface="Times New Roman" panose="02020603050405020304" pitchFamily="18" charset="0"/>
                <a:ea typeface="Times New Roman" panose="02020603050405020304" pitchFamily="18" charset="0"/>
              </a:rPr>
              <a:t> John Snow </a:t>
            </a:r>
            <a:r>
              <a:rPr lang="en-US" dirty="0" err="1">
                <a:solidFill>
                  <a:schemeClr val="tx2"/>
                </a:solidFill>
                <a:latin typeface="Times New Roman" panose="02020603050405020304" pitchFamily="18" charset="0"/>
                <a:ea typeface="Times New Roman" panose="02020603050405020304" pitchFamily="18" charset="0"/>
              </a:rPr>
              <a:t>đã</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sử</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dụng</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lợi</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thế</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của</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bản</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đồ</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để</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xác</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định</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nguồn</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gốc</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của</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đợt</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bùng</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phát</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dịch</a:t>
            </a:r>
            <a:r>
              <a:rPr lang="en-US" dirty="0">
                <a:solidFill>
                  <a:schemeClr val="tx2"/>
                </a:solidFill>
                <a:latin typeface="Times New Roman" panose="02020603050405020304" pitchFamily="18" charset="0"/>
                <a:ea typeface="Times New Roman" panose="02020603050405020304" pitchFamily="18" charset="0"/>
              </a:rPr>
              <a:t> </a:t>
            </a:r>
            <a:r>
              <a:rPr lang="en-US" dirty="0" err="1">
                <a:solidFill>
                  <a:schemeClr val="tx2"/>
                </a:solidFill>
                <a:latin typeface="Times New Roman" panose="02020603050405020304" pitchFamily="18" charset="0"/>
                <a:ea typeface="Times New Roman" panose="02020603050405020304" pitchFamily="18" charset="0"/>
              </a:rPr>
              <a:t>tả</a:t>
            </a:r>
            <a:r>
              <a:rPr lang="en-US" dirty="0">
                <a:solidFill>
                  <a:schemeClr val="tx2"/>
                </a:solidFill>
                <a:latin typeface="Times New Roman" panose="02020603050405020304" pitchFamily="18" charset="0"/>
                <a:ea typeface="Times New Roman" panose="02020603050405020304" pitchFamily="18" charset="0"/>
              </a:rPr>
              <a:t> ở London. </a:t>
            </a:r>
            <a:endParaRPr lang="en-US" dirty="0">
              <a:solidFill>
                <a:schemeClr val="tx2"/>
              </a:solidFill>
            </a:endParaRPr>
          </a:p>
        </p:txBody>
      </p:sp>
    </p:spTree>
    <p:extLst>
      <p:ext uri="{BB962C8B-B14F-4D97-AF65-F5344CB8AC3E}">
        <p14:creationId xmlns:p14="http://schemas.microsoft.com/office/powerpoint/2010/main" val="3527843454"/>
      </p:ext>
    </p:extLst>
  </p:cSld>
  <p:clrMapOvr>
    <a:masterClrMapping/>
  </p:clrMapOvr>
  <p:transition>
    <p:pull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986AD6E-F166-4626-A57D-0F9AF8D1F0D7}"/>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6" name="Oval 15" descr="Small circle">
            <a:extLst>
              <a:ext uri="{FF2B5EF4-FFF2-40B4-BE49-F238E27FC236}">
                <a16:creationId xmlns:a16="http://schemas.microsoft.com/office/drawing/2014/main" id="{440E6B60-8FBF-492D-AA8E-CC1D6061CDC4}"/>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2</a:t>
            </a:r>
          </a:p>
        </p:txBody>
      </p:sp>
      <p:sp>
        <p:nvSpPr>
          <p:cNvPr id="18" name="Rectangle 17">
            <a:extLst>
              <a:ext uri="{FF2B5EF4-FFF2-40B4-BE49-F238E27FC236}">
                <a16:creationId xmlns:a16="http://schemas.microsoft.com/office/drawing/2014/main" id="{9A912F7C-C389-455A-98EB-7F2C67129A3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Lịch</a:t>
            </a:r>
            <a:r>
              <a:rPr lang="en-US" sz="2400" b="1" dirty="0">
                <a:solidFill>
                  <a:srgbClr val="0070C0"/>
                </a:solidFill>
              </a:rPr>
              <a:t> </a:t>
            </a:r>
            <a:r>
              <a:rPr lang="en-US" sz="2400" b="1" dirty="0" err="1">
                <a:solidFill>
                  <a:srgbClr val="0070C0"/>
                </a:solidFill>
              </a:rPr>
              <a:t>sử</a:t>
            </a:r>
            <a:r>
              <a:rPr lang="en-US" sz="2400" b="1" dirty="0">
                <a:solidFill>
                  <a:srgbClr val="0070C0"/>
                </a:solidFill>
              </a:rPr>
              <a:t> </a:t>
            </a:r>
            <a:r>
              <a:rPr lang="en-US" sz="2400" b="1" dirty="0" err="1">
                <a:solidFill>
                  <a:srgbClr val="0070C0"/>
                </a:solidFill>
              </a:rPr>
              <a:t>phát</a:t>
            </a:r>
            <a:r>
              <a:rPr lang="en-US" sz="2400" b="1" dirty="0">
                <a:solidFill>
                  <a:srgbClr val="0070C0"/>
                </a:solidFill>
              </a:rPr>
              <a:t> </a:t>
            </a:r>
            <a:r>
              <a:rPr lang="en-US" sz="2400" b="1" dirty="0" err="1">
                <a:solidFill>
                  <a:srgbClr val="0070C0"/>
                </a:solidFill>
              </a:rPr>
              <a:t>triển</a:t>
            </a:r>
            <a:r>
              <a:rPr lang="en-US" sz="2400" b="1" dirty="0">
                <a:solidFill>
                  <a:srgbClr val="0070C0"/>
                </a:solidFill>
              </a:rPr>
              <a:t> </a:t>
            </a:r>
            <a:r>
              <a:rPr lang="en-US" sz="2400" b="1" dirty="0" err="1">
                <a:solidFill>
                  <a:srgbClr val="0070C0"/>
                </a:solidFill>
              </a:rPr>
              <a:t>của</a:t>
            </a:r>
            <a:r>
              <a:rPr lang="en-US" sz="2400" b="1" dirty="0">
                <a:solidFill>
                  <a:srgbClr val="0070C0"/>
                </a:solidFill>
              </a:rPr>
              <a:t> GIS</a:t>
            </a:r>
          </a:p>
        </p:txBody>
      </p:sp>
      <p:sp>
        <p:nvSpPr>
          <p:cNvPr id="3" name="Rectangle 2">
            <a:extLst>
              <a:ext uri="{FF2B5EF4-FFF2-40B4-BE49-F238E27FC236}">
                <a16:creationId xmlns:a16="http://schemas.microsoft.com/office/drawing/2014/main" id="{EA9B388A-914F-45B9-BFF9-08F283911353}"/>
              </a:ext>
            </a:extLst>
          </p:cNvPr>
          <p:cNvSpPr>
            <a:spLocks noChangeArrowheads="1"/>
          </p:cNvSpPr>
          <p:nvPr/>
        </p:nvSpPr>
        <p:spPr bwMode="auto">
          <a:xfrm>
            <a:off x="2317315" y="15657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385BAB18-16CA-4AB8-B181-FF866BB7F306}"/>
              </a:ext>
            </a:extLst>
          </p:cNvPr>
          <p:cNvSpPr/>
          <p:nvPr/>
        </p:nvSpPr>
        <p:spPr>
          <a:xfrm>
            <a:off x="482251" y="2022954"/>
            <a:ext cx="6219173" cy="892552"/>
          </a:xfrm>
          <a:prstGeom prst="rect">
            <a:avLst/>
          </a:prstGeom>
        </p:spPr>
        <p:txBody>
          <a:bodyPr wrap="square">
            <a:spAutoFit/>
          </a:bodyPr>
          <a:lstStyle/>
          <a:p>
            <a:pPr marL="285750" indent="-285750">
              <a:buFont typeface="Wingdings" panose="05000000000000000000" pitchFamily="2" charset="2"/>
              <a:buChar char="v"/>
            </a:pP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Những</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năm</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1960: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Những</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khái</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niệm</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và</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sự</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phát</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triển</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ban </a:t>
            </a:r>
            <a:r>
              <a:rPr lang="en-US" b="1"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đầu</a:t>
            </a:r>
            <a:r>
              <a:rPr lang="en-US" b="1" dirty="0">
                <a:solidFill>
                  <a:srgbClr val="000000"/>
                </a:solidFill>
                <a:latin typeface="Calibri" panose="020F0502020204030204" pitchFamily="34" charset="0"/>
                <a:ea typeface="Times New Roman" panose="02020603050405020304" pitchFamily="18" charset="0"/>
                <a:cs typeface="Calibri" panose="020F0502020204030204" pitchFamily="34" charset="0"/>
              </a:rPr>
              <a:t>: </a:t>
            </a:r>
            <a:r>
              <a:rPr lang="en-US" sz="1600" dirty="0" err="1"/>
              <a:t>năm</a:t>
            </a:r>
            <a:r>
              <a:rPr lang="en-US" sz="1600" dirty="0"/>
              <a:t> 1960 </a:t>
            </a:r>
            <a:r>
              <a:rPr lang="en-US" sz="1600" dirty="0" err="1"/>
              <a:t>khi</a:t>
            </a:r>
            <a:r>
              <a:rPr lang="en-US" sz="1600" dirty="0"/>
              <a:t> </a:t>
            </a:r>
            <a:r>
              <a:rPr lang="en-US" sz="1600" dirty="0" err="1"/>
              <a:t>máy</a:t>
            </a:r>
            <a:r>
              <a:rPr lang="en-US" sz="1600" dirty="0"/>
              <a:t> </a:t>
            </a:r>
            <a:r>
              <a:rPr lang="en-US" sz="1600" dirty="0" err="1"/>
              <a:t>tính</a:t>
            </a:r>
            <a:r>
              <a:rPr lang="en-US" sz="1600" dirty="0"/>
              <a:t> </a:t>
            </a:r>
            <a:r>
              <a:rPr lang="en-US" sz="1600" dirty="0" err="1"/>
              <a:t>và</a:t>
            </a:r>
            <a:r>
              <a:rPr lang="en-US" sz="1600" dirty="0"/>
              <a:t> </a:t>
            </a:r>
            <a:r>
              <a:rPr lang="en-US" sz="1600" dirty="0" err="1"/>
              <a:t>các</a:t>
            </a:r>
            <a:r>
              <a:rPr lang="en-US" sz="1600" dirty="0"/>
              <a:t> </a:t>
            </a:r>
            <a:r>
              <a:rPr lang="en-US" sz="1600" dirty="0" err="1"/>
              <a:t>khái</a:t>
            </a:r>
            <a:r>
              <a:rPr lang="en-US" sz="1600" dirty="0"/>
              <a:t> </a:t>
            </a:r>
            <a:r>
              <a:rPr lang="en-US" sz="1600" dirty="0" err="1"/>
              <a:t>niệm</a:t>
            </a:r>
            <a:r>
              <a:rPr lang="en-US" sz="1600" dirty="0"/>
              <a:t> ban </a:t>
            </a:r>
            <a:r>
              <a:rPr lang="en-US" sz="1600" dirty="0" err="1"/>
              <a:t>đầu</a:t>
            </a:r>
            <a:r>
              <a:rPr lang="en-US" sz="1600" dirty="0"/>
              <a:t> </a:t>
            </a:r>
            <a:r>
              <a:rPr lang="en-US" sz="1600" dirty="0" err="1"/>
              <a:t>về</a:t>
            </a:r>
            <a:r>
              <a:rPr lang="en-US" sz="1600" dirty="0"/>
              <a:t> </a:t>
            </a:r>
            <a:r>
              <a:rPr lang="en-US" sz="1600" dirty="0" err="1"/>
              <a:t>địa</a:t>
            </a:r>
            <a:r>
              <a:rPr lang="en-US" sz="1600" dirty="0"/>
              <a:t> </a:t>
            </a:r>
            <a:r>
              <a:rPr lang="en-US" sz="1600" dirty="0" err="1"/>
              <a:t>lý</a:t>
            </a:r>
            <a:r>
              <a:rPr lang="en-US" sz="1600" dirty="0"/>
              <a:t> </a:t>
            </a:r>
            <a:r>
              <a:rPr lang="en-US" sz="1600" dirty="0" err="1"/>
              <a:t>định</a:t>
            </a:r>
            <a:r>
              <a:rPr lang="en-US" sz="1600" dirty="0"/>
              <a:t> </a:t>
            </a:r>
            <a:r>
              <a:rPr lang="en-US" sz="1600" dirty="0" err="1"/>
              <a:t>lượng</a:t>
            </a:r>
            <a:r>
              <a:rPr lang="en-US" sz="1600" dirty="0"/>
              <a:t> </a:t>
            </a:r>
            <a:r>
              <a:rPr lang="en-US" sz="1600" dirty="0" err="1"/>
              <a:t>và</a:t>
            </a:r>
            <a:r>
              <a:rPr lang="en-US" sz="1600" dirty="0"/>
              <a:t> </a:t>
            </a:r>
            <a:r>
              <a:rPr lang="en-US" sz="1600" dirty="0" err="1"/>
              <a:t>tính</a:t>
            </a:r>
            <a:r>
              <a:rPr lang="en-US" sz="1600" dirty="0"/>
              <a:t> </a:t>
            </a:r>
            <a:r>
              <a:rPr lang="en-US" sz="1600" dirty="0" err="1"/>
              <a:t>toán</a:t>
            </a:r>
            <a:r>
              <a:rPr lang="en-US" sz="1600" dirty="0"/>
              <a:t> </a:t>
            </a:r>
            <a:r>
              <a:rPr lang="en-US" sz="1600" dirty="0" err="1"/>
              <a:t>xuất</a:t>
            </a:r>
            <a:r>
              <a:rPr lang="en-US" sz="1600" dirty="0"/>
              <a:t> </a:t>
            </a:r>
            <a:r>
              <a:rPr lang="en-US" sz="1600" dirty="0" err="1"/>
              <a:t>hiện</a:t>
            </a:r>
            <a:r>
              <a:rPr lang="en-US" sz="1600" dirty="0"/>
              <a:t> =&gt; </a:t>
            </a:r>
            <a:r>
              <a:rPr lang="en-US" sz="1600" dirty="0" err="1"/>
              <a:t>giai</a:t>
            </a:r>
            <a:r>
              <a:rPr lang="en-US" sz="1600" dirty="0"/>
              <a:t> </a:t>
            </a:r>
            <a:r>
              <a:rPr lang="en-US" sz="1600" dirty="0" err="1"/>
              <a:t>đoạn</a:t>
            </a:r>
            <a:r>
              <a:rPr lang="en-US" sz="1600" dirty="0"/>
              <a:t> </a:t>
            </a:r>
            <a:r>
              <a:rPr lang="en-US" sz="1600" dirty="0" err="1"/>
              <a:t>nghiên</a:t>
            </a:r>
            <a:r>
              <a:rPr lang="en-US" sz="1600" dirty="0"/>
              <a:t> </a:t>
            </a:r>
            <a:r>
              <a:rPr lang="en-US" sz="1600" dirty="0" err="1"/>
              <a:t>cứu</a:t>
            </a:r>
            <a:endParaRPr lang="en-US" sz="1600" dirty="0"/>
          </a:p>
        </p:txBody>
      </p:sp>
      <p:grpSp>
        <p:nvGrpSpPr>
          <p:cNvPr id="11" name="Group 10">
            <a:extLst>
              <a:ext uri="{FF2B5EF4-FFF2-40B4-BE49-F238E27FC236}">
                <a16:creationId xmlns:a16="http://schemas.microsoft.com/office/drawing/2014/main" id="{3088262D-6BAE-4956-A86C-469E6223738F}"/>
              </a:ext>
            </a:extLst>
          </p:cNvPr>
          <p:cNvGrpSpPr>
            <a:grpSpLocks/>
          </p:cNvGrpSpPr>
          <p:nvPr/>
        </p:nvGrpSpPr>
        <p:grpSpPr>
          <a:xfrm>
            <a:off x="6889315" y="1987599"/>
            <a:ext cx="1772432" cy="1845365"/>
            <a:chOff x="0" y="0"/>
            <a:chExt cx="2490281" cy="2683268"/>
          </a:xfrm>
        </p:grpSpPr>
        <p:pic>
          <p:nvPicPr>
            <p:cNvPr id="12" name="Picture 11" descr="Dr. Roger Tomlinson (Photo: Tomlinson Associates.)">
              <a:extLst>
                <a:ext uri="{FF2B5EF4-FFF2-40B4-BE49-F238E27FC236}">
                  <a16:creationId xmlns:a16="http://schemas.microsoft.com/office/drawing/2014/main" id="{5B519B2B-09FD-4C94-B73E-5DC7DD0BD478}"/>
                </a:ext>
              </a:extLst>
            </p:cNvPr>
            <p:cNvPicPr>
              <a:picLocks noChangeAspect="1"/>
            </p:cNvPicPr>
            <p:nvPr/>
          </p:nvPicPr>
          <p:blipFill>
            <a:blip r:embed="rId3" cstate="print"/>
            <a:srcRect/>
            <a:stretch>
              <a:fillRect/>
            </a:stretch>
          </p:blipFill>
          <p:spPr bwMode="auto">
            <a:xfrm>
              <a:off x="126460" y="0"/>
              <a:ext cx="2261870" cy="2575560"/>
            </a:xfrm>
            <a:prstGeom prst="rect">
              <a:avLst/>
            </a:prstGeom>
            <a:noFill/>
            <a:ln>
              <a:noFill/>
            </a:ln>
          </p:spPr>
        </p:pic>
        <p:sp>
          <p:nvSpPr>
            <p:cNvPr id="14" name="TextBox 5">
              <a:extLst>
                <a:ext uri="{FF2B5EF4-FFF2-40B4-BE49-F238E27FC236}">
                  <a16:creationId xmlns:a16="http://schemas.microsoft.com/office/drawing/2014/main" id="{FF6EC98C-83A7-4618-8F9A-DB549B1131C5}"/>
                </a:ext>
              </a:extLst>
            </p:cNvPr>
            <p:cNvSpPr txBox="1"/>
            <p:nvPr/>
          </p:nvSpPr>
          <p:spPr>
            <a:xfrm>
              <a:off x="0" y="2130358"/>
              <a:ext cx="2490281" cy="552910"/>
            </a:xfrm>
            <a:prstGeom prst="rect">
              <a:avLst/>
            </a:prstGeom>
            <a:solidFill>
              <a:schemeClr val="bg2">
                <a:alpha val="66000"/>
              </a:schemeClr>
            </a:solidFill>
          </p:spPr>
          <p:txBody>
            <a:bodyPr wrap="square">
              <a:noAutofit/>
            </a:bodyPr>
            <a:lstStyle/>
            <a:p>
              <a:pPr algn="ctr">
                <a:lnSpc>
                  <a:spcPct val="130000"/>
                </a:lnSpc>
                <a:spcAft>
                  <a:spcPts val="0"/>
                </a:spcAft>
              </a:pPr>
              <a:r>
                <a:rPr lang="en-US" sz="1000" b="1" kern="1200">
                  <a:solidFill>
                    <a:srgbClr val="000000"/>
                  </a:solidFill>
                  <a:effectLst/>
                  <a:latin typeface="Avenir Next W01"/>
                  <a:ea typeface="Times New Roman" panose="02020603050405020304" pitchFamily="18" charset="0"/>
                  <a:cs typeface="Times New Roman" panose="02020603050405020304" pitchFamily="18" charset="0"/>
                </a:rPr>
                <a:t>Dr. Roger F. Tomlinson (1933–2014)</a:t>
              </a:r>
              <a:endParaRPr lang="en-US" sz="1300">
                <a:effectLst/>
                <a:latin typeface="Times New Roman" panose="02020603050405020304" pitchFamily="18" charset="0"/>
                <a:ea typeface="Times New Roman" panose="02020603050405020304" pitchFamily="18" charset="0"/>
              </a:endParaRPr>
            </a:p>
            <a:p>
              <a:pPr algn="ctr">
                <a:lnSpc>
                  <a:spcPct val="130000"/>
                </a:lnSpc>
                <a:spcAft>
                  <a:spcPts val="0"/>
                </a:spcAft>
              </a:pPr>
              <a:r>
                <a:rPr lang="en-US" sz="1000" b="1" kern="1200">
                  <a:solidFill>
                    <a:srgbClr val="000000"/>
                  </a:solidFill>
                  <a:effectLst/>
                  <a:latin typeface="Avenir Next W01"/>
                  <a:ea typeface="Times New Roman" panose="02020603050405020304" pitchFamily="18" charset="0"/>
                  <a:cs typeface="Times New Roman" panose="02020603050405020304" pitchFamily="18" charset="0"/>
                </a:rPr>
                <a:t>“The Father of GIS”</a:t>
              </a:r>
              <a:endParaRPr lang="en-US" sz="1300">
                <a:effectLst/>
                <a:latin typeface="Times New Roman" panose="02020603050405020304" pitchFamily="18" charset="0"/>
                <a:ea typeface="Times New Roman" panose="02020603050405020304" pitchFamily="18" charset="0"/>
              </a:endParaRPr>
            </a:p>
          </p:txBody>
        </p:sp>
      </p:grpSp>
      <p:sp>
        <p:nvSpPr>
          <p:cNvPr id="7" name="Rectangle 6">
            <a:extLst>
              <a:ext uri="{FF2B5EF4-FFF2-40B4-BE49-F238E27FC236}">
                <a16:creationId xmlns:a16="http://schemas.microsoft.com/office/drawing/2014/main" id="{4AD56930-7F05-4777-A3AF-CE344D5C6AF3}"/>
              </a:ext>
            </a:extLst>
          </p:cNvPr>
          <p:cNvSpPr/>
          <p:nvPr/>
        </p:nvSpPr>
        <p:spPr>
          <a:xfrm>
            <a:off x="482252" y="2989679"/>
            <a:ext cx="4533613" cy="369332"/>
          </a:xfrm>
          <a:prstGeom prst="rect">
            <a:avLst/>
          </a:prstGeom>
        </p:spPr>
        <p:txBody>
          <a:bodyPr wrap="none">
            <a:spAutoFit/>
          </a:bodyPr>
          <a:lstStyle/>
          <a:p>
            <a:pPr marL="285750" indent="-285750">
              <a:buFont typeface="Wingdings" panose="05000000000000000000" pitchFamily="2" charset="2"/>
              <a:buChar char="v"/>
            </a:pPr>
            <a:r>
              <a:rPr lang="en-US" b="1" dirty="0" err="1">
                <a:solidFill>
                  <a:schemeClr val="tx2"/>
                </a:solidFill>
                <a:latin typeface="Times New Roman" panose="02020603050405020304" pitchFamily="18" charset="0"/>
                <a:ea typeface="Times New Roman" panose="02020603050405020304" pitchFamily="18" charset="0"/>
              </a:rPr>
              <a:t>Những</a:t>
            </a:r>
            <a:r>
              <a:rPr lang="en-US" b="1" dirty="0">
                <a:solidFill>
                  <a:schemeClr val="tx2"/>
                </a:solidFill>
                <a:latin typeface="Times New Roman" panose="02020603050405020304" pitchFamily="18" charset="0"/>
                <a:ea typeface="Times New Roman" panose="02020603050405020304" pitchFamily="18" charset="0"/>
              </a:rPr>
              <a:t> </a:t>
            </a:r>
            <a:r>
              <a:rPr lang="en-US" b="1" dirty="0" err="1">
                <a:solidFill>
                  <a:schemeClr val="tx2"/>
                </a:solidFill>
                <a:latin typeface="Calibri" panose="020F0502020204030204" pitchFamily="34" charset="0"/>
                <a:ea typeface="Times New Roman" panose="02020603050405020304" pitchFamily="18" charset="0"/>
                <a:cs typeface="Calibri" panose="020F0502020204030204" pitchFamily="34" charset="0"/>
              </a:rPr>
              <a:t>năm</a:t>
            </a:r>
            <a:r>
              <a:rPr lang="en-US" b="1" dirty="0">
                <a:solidFill>
                  <a:schemeClr val="tx2"/>
                </a:solidFill>
                <a:latin typeface="Times New Roman" panose="02020603050405020304" pitchFamily="18" charset="0"/>
                <a:ea typeface="Times New Roman" panose="02020603050405020304" pitchFamily="18" charset="0"/>
              </a:rPr>
              <a:t> </a:t>
            </a:r>
            <a:r>
              <a:rPr lang="en-US" b="1" dirty="0">
                <a:solidFill>
                  <a:schemeClr val="tx2"/>
                </a:solidFill>
                <a:latin typeface="Calibri" panose="020F0502020204030204" pitchFamily="34" charset="0"/>
                <a:ea typeface="Times New Roman" panose="02020603050405020304" pitchFamily="18" charset="0"/>
                <a:cs typeface="Calibri" panose="020F0502020204030204" pitchFamily="34" charset="0"/>
              </a:rPr>
              <a:t>1970</a:t>
            </a:r>
            <a:r>
              <a:rPr lang="en-US" b="1" dirty="0">
                <a:solidFill>
                  <a:schemeClr val="tx2"/>
                </a:solidFill>
                <a:latin typeface="Times New Roman" panose="02020603050405020304" pitchFamily="18" charset="0"/>
                <a:ea typeface="Times New Roman" panose="02020603050405020304" pitchFamily="18" charset="0"/>
              </a:rPr>
              <a:t>: GIS </a:t>
            </a:r>
            <a:r>
              <a:rPr lang="en-US" b="1" dirty="0" err="1">
                <a:solidFill>
                  <a:schemeClr val="tx2"/>
                </a:solidFill>
                <a:latin typeface="Times New Roman" panose="02020603050405020304" pitchFamily="18" charset="0"/>
                <a:ea typeface="Times New Roman" panose="02020603050405020304" pitchFamily="18" charset="0"/>
              </a:rPr>
              <a:t>dựa</a:t>
            </a:r>
            <a:r>
              <a:rPr lang="en-US" b="1" dirty="0">
                <a:solidFill>
                  <a:schemeClr val="tx2"/>
                </a:solidFill>
                <a:latin typeface="Times New Roman" panose="02020603050405020304" pitchFamily="18" charset="0"/>
                <a:ea typeface="Times New Roman" panose="02020603050405020304" pitchFamily="18" charset="0"/>
              </a:rPr>
              <a:t> </a:t>
            </a:r>
            <a:r>
              <a:rPr lang="en-US" b="1" dirty="0" err="1">
                <a:solidFill>
                  <a:schemeClr val="tx2"/>
                </a:solidFill>
                <a:latin typeface="Times New Roman" panose="02020603050405020304" pitchFamily="18" charset="0"/>
                <a:ea typeface="Times New Roman" panose="02020603050405020304" pitchFamily="18" charset="0"/>
              </a:rPr>
              <a:t>trên</a:t>
            </a:r>
            <a:r>
              <a:rPr lang="en-US" b="1" dirty="0">
                <a:solidFill>
                  <a:schemeClr val="tx2"/>
                </a:solidFill>
                <a:latin typeface="Times New Roman" panose="02020603050405020304" pitchFamily="18" charset="0"/>
                <a:ea typeface="Times New Roman" panose="02020603050405020304" pitchFamily="18" charset="0"/>
              </a:rPr>
              <a:t> </a:t>
            </a:r>
            <a:r>
              <a:rPr lang="en-US" b="1" dirty="0" err="1">
                <a:solidFill>
                  <a:schemeClr val="tx2"/>
                </a:solidFill>
                <a:latin typeface="Times New Roman" panose="02020603050405020304" pitchFamily="18" charset="0"/>
                <a:ea typeface="Times New Roman" panose="02020603050405020304" pitchFamily="18" charset="0"/>
              </a:rPr>
              <a:t>máy</a:t>
            </a:r>
            <a:r>
              <a:rPr lang="en-US" b="1" dirty="0">
                <a:solidFill>
                  <a:schemeClr val="tx2"/>
                </a:solidFill>
                <a:latin typeface="Times New Roman" panose="02020603050405020304" pitchFamily="18" charset="0"/>
                <a:ea typeface="Times New Roman" panose="02020603050405020304" pitchFamily="18" charset="0"/>
              </a:rPr>
              <a:t> </a:t>
            </a:r>
            <a:r>
              <a:rPr lang="en-US" b="1" dirty="0" err="1">
                <a:solidFill>
                  <a:schemeClr val="tx2"/>
                </a:solidFill>
                <a:latin typeface="Times New Roman" panose="02020603050405020304" pitchFamily="18" charset="0"/>
                <a:ea typeface="Times New Roman" panose="02020603050405020304" pitchFamily="18" charset="0"/>
              </a:rPr>
              <a:t>tính</a:t>
            </a:r>
            <a:endParaRPr lang="en-US" dirty="0">
              <a:solidFill>
                <a:schemeClr val="tx2"/>
              </a:solidFill>
            </a:endParaRPr>
          </a:p>
        </p:txBody>
      </p:sp>
      <p:sp>
        <p:nvSpPr>
          <p:cNvPr id="8" name="Rectangle 7">
            <a:extLst>
              <a:ext uri="{FF2B5EF4-FFF2-40B4-BE49-F238E27FC236}">
                <a16:creationId xmlns:a16="http://schemas.microsoft.com/office/drawing/2014/main" id="{608DEF7C-9F8B-4314-A6F2-83A7A1EC5B3D}"/>
              </a:ext>
            </a:extLst>
          </p:cNvPr>
          <p:cNvSpPr/>
          <p:nvPr/>
        </p:nvSpPr>
        <p:spPr>
          <a:xfrm>
            <a:off x="855951" y="3351953"/>
            <a:ext cx="5960801" cy="1340495"/>
          </a:xfrm>
          <a:prstGeom prst="rect">
            <a:avLst/>
          </a:prstGeom>
        </p:spPr>
        <p:txBody>
          <a:bodyPr wrap="square">
            <a:spAutoFit/>
          </a:bodyPr>
          <a:lstStyle/>
          <a:p>
            <a:pPr marL="285750" indent="-285750" algn="just">
              <a:lnSpc>
                <a:spcPct val="130000"/>
              </a:lnSpc>
              <a:spcAft>
                <a:spcPts val="0"/>
              </a:spcAft>
              <a:buFont typeface="Wingdings" panose="05000000000000000000" pitchFamily="2" charset="2"/>
              <a:buChar char="ü"/>
            </a:pPr>
            <a:r>
              <a:rPr lang="en-US" sz="1600" b="1" dirty="0" err="1">
                <a:solidFill>
                  <a:schemeClr val="tx2"/>
                </a:solidFill>
                <a:ea typeface="Times New Roman" panose="02020603050405020304" pitchFamily="18" charset="0"/>
                <a:cs typeface="Calibri" panose="020F0502020204030204" pitchFamily="34" charset="0"/>
              </a:rPr>
              <a:t>Hệ</a:t>
            </a:r>
            <a:r>
              <a:rPr lang="en-US" sz="1600" b="1" dirty="0">
                <a:solidFill>
                  <a:schemeClr val="tx2"/>
                </a:solidFill>
                <a:ea typeface="Times New Roman" panose="02020603050405020304" pitchFamily="18" charset="0"/>
                <a:cs typeface="Calibri" panose="020F0502020204030204" pitchFamily="34" charset="0"/>
              </a:rPr>
              <a:t> </a:t>
            </a:r>
            <a:r>
              <a:rPr lang="en-US" sz="1600" b="1" dirty="0" err="1">
                <a:solidFill>
                  <a:schemeClr val="tx2"/>
                </a:solidFill>
                <a:ea typeface="Times New Roman" panose="02020603050405020304" pitchFamily="18" charset="0"/>
                <a:cs typeface="Calibri" panose="020F0502020204030204" pitchFamily="34" charset="0"/>
              </a:rPr>
              <a:t>thống</a:t>
            </a:r>
            <a:r>
              <a:rPr lang="en-US" sz="1600" b="1" dirty="0">
                <a:solidFill>
                  <a:schemeClr val="tx2"/>
                </a:solidFill>
                <a:ea typeface="Times New Roman" panose="02020603050405020304" pitchFamily="18" charset="0"/>
                <a:cs typeface="Calibri" panose="020F0502020204030204" pitchFamily="34" charset="0"/>
              </a:rPr>
              <a:t> GIS </a:t>
            </a:r>
            <a:r>
              <a:rPr lang="en-US" sz="1600" b="1" dirty="0" err="1">
                <a:solidFill>
                  <a:schemeClr val="tx2"/>
                </a:solidFill>
                <a:ea typeface="Times New Roman" panose="02020603050405020304" pitchFamily="18" charset="0"/>
                <a:cs typeface="Calibri" panose="020F0502020204030204" pitchFamily="34" charset="0"/>
              </a:rPr>
              <a:t>đầu</a:t>
            </a:r>
            <a:r>
              <a:rPr lang="en-US" sz="1600" b="1" dirty="0">
                <a:solidFill>
                  <a:schemeClr val="tx2"/>
                </a:solidFill>
                <a:ea typeface="Times New Roman" panose="02020603050405020304" pitchFamily="18" charset="0"/>
                <a:cs typeface="Calibri" panose="020F0502020204030204" pitchFamily="34" charset="0"/>
              </a:rPr>
              <a:t> </a:t>
            </a:r>
            <a:r>
              <a:rPr lang="en-US" sz="1600" b="1" dirty="0" err="1">
                <a:solidFill>
                  <a:schemeClr val="tx2"/>
                </a:solidFill>
                <a:ea typeface="Times New Roman" panose="02020603050405020304" pitchFamily="18" charset="0"/>
                <a:cs typeface="Calibri" panose="020F0502020204030204" pitchFamily="34" charset="0"/>
              </a:rPr>
              <a:t>tiên</a:t>
            </a:r>
            <a:r>
              <a:rPr lang="en-US" sz="1600" b="1" dirty="0">
                <a:solidFill>
                  <a:schemeClr val="tx2"/>
                </a:solidFill>
                <a:ea typeface="Times New Roman" panose="02020603050405020304" pitchFamily="18" charset="0"/>
                <a:cs typeface="Calibri" panose="020F0502020204030204" pitchFamily="34" charset="0"/>
              </a:rPr>
              <a:t>: </a:t>
            </a:r>
            <a:r>
              <a:rPr lang="en-US" sz="1600" dirty="0">
                <a:solidFill>
                  <a:schemeClr val="tx2"/>
                </a:solidFill>
              </a:rPr>
              <a:t>Roger Tomlinson </a:t>
            </a:r>
            <a:r>
              <a:rPr lang="en-US" sz="1600" dirty="0" err="1">
                <a:solidFill>
                  <a:schemeClr val="tx2"/>
                </a:solidFill>
              </a:rPr>
              <a:t>nhằm</a:t>
            </a:r>
            <a:r>
              <a:rPr lang="en-US" sz="1600" dirty="0">
                <a:solidFill>
                  <a:schemeClr val="tx2"/>
                </a:solidFill>
              </a:rPr>
              <a:t> </a:t>
            </a:r>
            <a:r>
              <a:rPr lang="en-US" sz="1600" dirty="0" err="1">
                <a:solidFill>
                  <a:schemeClr val="tx2"/>
                </a:solidFill>
              </a:rPr>
              <a:t>khởi</a:t>
            </a:r>
            <a:r>
              <a:rPr lang="en-US" sz="1600" dirty="0">
                <a:solidFill>
                  <a:schemeClr val="tx2"/>
                </a:solidFill>
              </a:rPr>
              <a:t> </a:t>
            </a:r>
            <a:r>
              <a:rPr lang="en-US" sz="1600" dirty="0" err="1">
                <a:solidFill>
                  <a:schemeClr val="tx2"/>
                </a:solidFill>
              </a:rPr>
              <a:t>xướng</a:t>
            </a:r>
            <a:r>
              <a:rPr lang="en-US" sz="1600" dirty="0">
                <a:solidFill>
                  <a:schemeClr val="tx2"/>
                </a:solidFill>
              </a:rPr>
              <a:t>, </a:t>
            </a:r>
            <a:r>
              <a:rPr lang="en-US" sz="1600" dirty="0" err="1">
                <a:solidFill>
                  <a:schemeClr val="tx2"/>
                </a:solidFill>
              </a:rPr>
              <a:t>lập</a:t>
            </a:r>
            <a:r>
              <a:rPr lang="en-US" sz="1600" dirty="0">
                <a:solidFill>
                  <a:schemeClr val="tx2"/>
                </a:solidFill>
              </a:rPr>
              <a:t> </a:t>
            </a:r>
            <a:r>
              <a:rPr lang="en-US" sz="1600" dirty="0" err="1">
                <a:solidFill>
                  <a:schemeClr val="tx2"/>
                </a:solidFill>
              </a:rPr>
              <a:t>kế</a:t>
            </a:r>
            <a:r>
              <a:rPr lang="en-US" sz="1600" dirty="0">
                <a:solidFill>
                  <a:schemeClr val="tx2"/>
                </a:solidFill>
              </a:rPr>
              <a:t> </a:t>
            </a:r>
            <a:r>
              <a:rPr lang="en-US" sz="1600" dirty="0" err="1">
                <a:solidFill>
                  <a:schemeClr val="tx2"/>
                </a:solidFill>
              </a:rPr>
              <a:t>hoạch</a:t>
            </a:r>
            <a:r>
              <a:rPr lang="en-US" sz="1600" dirty="0">
                <a:solidFill>
                  <a:schemeClr val="tx2"/>
                </a:solidFill>
              </a:rPr>
              <a:t> </a:t>
            </a:r>
            <a:r>
              <a:rPr lang="en-US" sz="1600" dirty="0" err="1">
                <a:solidFill>
                  <a:schemeClr val="tx2"/>
                </a:solidFill>
              </a:rPr>
              <a:t>và</a:t>
            </a:r>
            <a:r>
              <a:rPr lang="en-US" sz="1600" dirty="0">
                <a:solidFill>
                  <a:schemeClr val="tx2"/>
                </a:solidFill>
              </a:rPr>
              <a:t> </a:t>
            </a:r>
            <a:r>
              <a:rPr lang="en-US" sz="1600" dirty="0" err="1">
                <a:solidFill>
                  <a:schemeClr val="tx2"/>
                </a:solidFill>
              </a:rPr>
              <a:t>phát</a:t>
            </a:r>
            <a:r>
              <a:rPr lang="en-US" sz="1600" dirty="0">
                <a:solidFill>
                  <a:schemeClr val="tx2"/>
                </a:solidFill>
              </a:rPr>
              <a:t> </a:t>
            </a:r>
            <a:r>
              <a:rPr lang="en-US" sz="1600" dirty="0" err="1">
                <a:solidFill>
                  <a:schemeClr val="tx2"/>
                </a:solidFill>
              </a:rPr>
              <a:t>triển</a:t>
            </a:r>
            <a:r>
              <a:rPr lang="en-US" sz="1600" dirty="0">
                <a:solidFill>
                  <a:schemeClr val="tx2"/>
                </a:solidFill>
              </a:rPr>
              <a:t> </a:t>
            </a:r>
            <a:r>
              <a:rPr lang="en-US" sz="1600" dirty="0" err="1">
                <a:solidFill>
                  <a:schemeClr val="tx2"/>
                </a:solidFill>
              </a:rPr>
              <a:t>Hệ</a:t>
            </a:r>
            <a:r>
              <a:rPr lang="en-US" sz="1600" dirty="0">
                <a:solidFill>
                  <a:schemeClr val="tx2"/>
                </a:solidFill>
              </a:rPr>
              <a:t> </a:t>
            </a:r>
            <a:r>
              <a:rPr lang="en-US" sz="1600" dirty="0" err="1">
                <a:solidFill>
                  <a:schemeClr val="tx2"/>
                </a:solidFill>
              </a:rPr>
              <a:t>thống</a:t>
            </a:r>
            <a:r>
              <a:rPr lang="en-US" sz="1600" dirty="0">
                <a:solidFill>
                  <a:schemeClr val="tx2"/>
                </a:solidFill>
              </a:rPr>
              <a:t> </a:t>
            </a:r>
            <a:r>
              <a:rPr lang="en-US" sz="1600" dirty="0" err="1">
                <a:solidFill>
                  <a:schemeClr val="tx2"/>
                </a:solidFill>
              </a:rPr>
              <a:t>Thông</a:t>
            </a:r>
            <a:r>
              <a:rPr lang="en-US" sz="1600" dirty="0">
                <a:solidFill>
                  <a:schemeClr val="tx2"/>
                </a:solidFill>
              </a:rPr>
              <a:t> tin </a:t>
            </a:r>
            <a:r>
              <a:rPr lang="en-US" sz="1600" dirty="0" err="1">
                <a:solidFill>
                  <a:schemeClr val="tx2"/>
                </a:solidFill>
              </a:rPr>
              <a:t>Địa</a:t>
            </a:r>
            <a:r>
              <a:rPr lang="en-US" sz="1600" dirty="0">
                <a:solidFill>
                  <a:schemeClr val="tx2"/>
                </a:solidFill>
              </a:rPr>
              <a:t> </a:t>
            </a:r>
            <a:r>
              <a:rPr lang="en-US" sz="1600" dirty="0" err="1">
                <a:solidFill>
                  <a:schemeClr val="tx2"/>
                </a:solidFill>
              </a:rPr>
              <a:t>lý</a:t>
            </a:r>
            <a:r>
              <a:rPr lang="en-US" sz="1600" dirty="0">
                <a:solidFill>
                  <a:schemeClr val="tx2"/>
                </a:solidFill>
              </a:rPr>
              <a:t> Canada </a:t>
            </a:r>
            <a:r>
              <a:rPr lang="en-US" sz="1600" dirty="0" err="1">
                <a:solidFill>
                  <a:schemeClr val="tx2"/>
                </a:solidFill>
              </a:rPr>
              <a:t>đã</a:t>
            </a:r>
            <a:r>
              <a:rPr lang="en-US" sz="1600" dirty="0">
                <a:solidFill>
                  <a:schemeClr val="tx2"/>
                </a:solidFill>
              </a:rPr>
              <a:t> </a:t>
            </a:r>
            <a:r>
              <a:rPr lang="en-US" sz="1600" dirty="0" err="1">
                <a:solidFill>
                  <a:schemeClr val="tx2"/>
                </a:solidFill>
              </a:rPr>
              <a:t>dẫn</a:t>
            </a:r>
            <a:r>
              <a:rPr lang="en-US" sz="1600" dirty="0">
                <a:solidFill>
                  <a:schemeClr val="tx2"/>
                </a:solidFill>
              </a:rPr>
              <a:t> </a:t>
            </a:r>
            <a:r>
              <a:rPr lang="en-US" sz="1600" dirty="0" err="1">
                <a:solidFill>
                  <a:schemeClr val="tx2"/>
                </a:solidFill>
              </a:rPr>
              <a:t>đến</a:t>
            </a:r>
            <a:r>
              <a:rPr lang="en-US" sz="1600" dirty="0">
                <a:solidFill>
                  <a:schemeClr val="tx2"/>
                </a:solidFill>
              </a:rPr>
              <a:t> </a:t>
            </a:r>
            <a:r>
              <a:rPr lang="en-US" sz="1600" dirty="0" err="1">
                <a:solidFill>
                  <a:schemeClr val="tx2"/>
                </a:solidFill>
              </a:rPr>
              <a:t>việc</a:t>
            </a:r>
            <a:r>
              <a:rPr lang="en-US" sz="1600" dirty="0">
                <a:solidFill>
                  <a:schemeClr val="tx2"/>
                </a:solidFill>
              </a:rPr>
              <a:t> </a:t>
            </a:r>
            <a:r>
              <a:rPr lang="en-US" sz="1600" dirty="0" err="1">
                <a:solidFill>
                  <a:schemeClr val="tx2"/>
                </a:solidFill>
              </a:rPr>
              <a:t>tạo</a:t>
            </a:r>
            <a:r>
              <a:rPr lang="en-US" sz="1600" dirty="0">
                <a:solidFill>
                  <a:schemeClr val="tx2"/>
                </a:solidFill>
              </a:rPr>
              <a:t> ra </a:t>
            </a:r>
            <a:r>
              <a:rPr lang="en-US" sz="1600" dirty="0" err="1">
                <a:solidFill>
                  <a:schemeClr val="tx2"/>
                </a:solidFill>
              </a:rPr>
              <a:t>hệ</a:t>
            </a:r>
            <a:r>
              <a:rPr lang="en-US" sz="1600" dirty="0">
                <a:solidFill>
                  <a:schemeClr val="tx2"/>
                </a:solidFill>
              </a:rPr>
              <a:t> </a:t>
            </a:r>
            <a:r>
              <a:rPr lang="en-US" sz="1600" dirty="0" err="1">
                <a:solidFill>
                  <a:schemeClr val="tx2"/>
                </a:solidFill>
              </a:rPr>
              <a:t>thống</a:t>
            </a:r>
            <a:r>
              <a:rPr lang="en-US" sz="1600" dirty="0">
                <a:solidFill>
                  <a:schemeClr val="tx2"/>
                </a:solidFill>
              </a:rPr>
              <a:t> GIS </a:t>
            </a:r>
            <a:r>
              <a:rPr lang="en-US" sz="1600" dirty="0" err="1">
                <a:solidFill>
                  <a:schemeClr val="tx2"/>
                </a:solidFill>
              </a:rPr>
              <a:t>được</a:t>
            </a:r>
            <a:r>
              <a:rPr lang="en-US" sz="1600" dirty="0">
                <a:solidFill>
                  <a:schemeClr val="tx2"/>
                </a:solidFill>
              </a:rPr>
              <a:t> vi </a:t>
            </a:r>
            <a:r>
              <a:rPr lang="en-US" sz="1600" dirty="0" err="1">
                <a:solidFill>
                  <a:schemeClr val="tx2"/>
                </a:solidFill>
              </a:rPr>
              <a:t>tính</a:t>
            </a:r>
            <a:r>
              <a:rPr lang="en-US" sz="1600" dirty="0">
                <a:solidFill>
                  <a:schemeClr val="tx2"/>
                </a:solidFill>
              </a:rPr>
              <a:t> </a:t>
            </a:r>
            <a:r>
              <a:rPr lang="en-US" sz="1600" dirty="0" err="1">
                <a:solidFill>
                  <a:schemeClr val="tx2"/>
                </a:solidFill>
              </a:rPr>
              <a:t>hóa</a:t>
            </a:r>
            <a:r>
              <a:rPr lang="en-US" sz="1600" dirty="0">
                <a:solidFill>
                  <a:schemeClr val="tx2"/>
                </a:solidFill>
              </a:rPr>
              <a:t> </a:t>
            </a:r>
            <a:r>
              <a:rPr lang="en-US" sz="1600" dirty="0" err="1">
                <a:solidFill>
                  <a:schemeClr val="tx2"/>
                </a:solidFill>
              </a:rPr>
              <a:t>đầu</a:t>
            </a:r>
            <a:r>
              <a:rPr lang="en-US" sz="1600" dirty="0">
                <a:solidFill>
                  <a:schemeClr val="tx2"/>
                </a:solidFill>
              </a:rPr>
              <a:t> </a:t>
            </a:r>
            <a:r>
              <a:rPr lang="en-US" sz="1600" dirty="0" err="1">
                <a:solidFill>
                  <a:schemeClr val="tx2"/>
                </a:solidFill>
              </a:rPr>
              <a:t>tiên</a:t>
            </a:r>
            <a:r>
              <a:rPr lang="en-US" sz="1600" dirty="0">
                <a:solidFill>
                  <a:schemeClr val="tx2"/>
                </a:solidFill>
              </a:rPr>
              <a:t> </a:t>
            </a:r>
            <a:r>
              <a:rPr lang="en-US" sz="1600" dirty="0" err="1">
                <a:solidFill>
                  <a:schemeClr val="tx2"/>
                </a:solidFill>
              </a:rPr>
              <a:t>trên</a:t>
            </a:r>
            <a:r>
              <a:rPr lang="en-US" sz="1600" dirty="0">
                <a:solidFill>
                  <a:schemeClr val="tx2"/>
                </a:solidFill>
              </a:rPr>
              <a:t> </a:t>
            </a:r>
            <a:r>
              <a:rPr lang="en-US" sz="1600" dirty="0" err="1">
                <a:solidFill>
                  <a:schemeClr val="tx2"/>
                </a:solidFill>
              </a:rPr>
              <a:t>thế</a:t>
            </a:r>
            <a:r>
              <a:rPr lang="en-US" sz="1600" dirty="0">
                <a:solidFill>
                  <a:schemeClr val="tx2"/>
                </a:solidFill>
              </a:rPr>
              <a:t> </a:t>
            </a:r>
            <a:r>
              <a:rPr lang="en-US" sz="1600" dirty="0" err="1">
                <a:solidFill>
                  <a:schemeClr val="tx2"/>
                </a:solidFill>
              </a:rPr>
              <a:t>giới</a:t>
            </a:r>
            <a:r>
              <a:rPr lang="en-US" sz="1600" dirty="0">
                <a:solidFill>
                  <a:schemeClr val="tx2"/>
                </a:solidFill>
              </a:rPr>
              <a:t> </a:t>
            </a:r>
            <a:r>
              <a:rPr lang="en-US" sz="1600" dirty="0" err="1">
                <a:solidFill>
                  <a:schemeClr val="tx2"/>
                </a:solidFill>
              </a:rPr>
              <a:t>vào</a:t>
            </a:r>
            <a:r>
              <a:rPr lang="en-US" sz="1600" dirty="0">
                <a:solidFill>
                  <a:schemeClr val="tx2"/>
                </a:solidFill>
              </a:rPr>
              <a:t> </a:t>
            </a:r>
            <a:r>
              <a:rPr lang="en-US" sz="1600" dirty="0" err="1">
                <a:solidFill>
                  <a:schemeClr val="tx2"/>
                </a:solidFill>
              </a:rPr>
              <a:t>năm</a:t>
            </a:r>
            <a:r>
              <a:rPr lang="en-US" sz="1600" dirty="0">
                <a:solidFill>
                  <a:schemeClr val="tx2"/>
                </a:solidFill>
              </a:rPr>
              <a:t> 1963</a:t>
            </a:r>
            <a:endParaRPr lang="en-US" sz="1600" dirty="0">
              <a:solidFill>
                <a:schemeClr val="tx2"/>
              </a:solidFill>
              <a:ea typeface="Times New Roman" panose="02020603050405020304" pitchFamily="18" charset="0"/>
            </a:endParaRPr>
          </a:p>
        </p:txBody>
      </p:sp>
      <p:sp>
        <p:nvSpPr>
          <p:cNvPr id="9" name="Rectangle 8">
            <a:extLst>
              <a:ext uri="{FF2B5EF4-FFF2-40B4-BE49-F238E27FC236}">
                <a16:creationId xmlns:a16="http://schemas.microsoft.com/office/drawing/2014/main" id="{676513FD-2E4A-47C3-8DFD-7EC6962322F1}"/>
              </a:ext>
            </a:extLst>
          </p:cNvPr>
          <p:cNvSpPr/>
          <p:nvPr/>
        </p:nvSpPr>
        <p:spPr>
          <a:xfrm>
            <a:off x="782150" y="4738306"/>
            <a:ext cx="7766110" cy="699166"/>
          </a:xfrm>
          <a:prstGeom prst="rect">
            <a:avLst/>
          </a:prstGeom>
        </p:spPr>
        <p:txBody>
          <a:bodyPr wrap="square">
            <a:spAutoFit/>
          </a:bodyPr>
          <a:lstStyle/>
          <a:p>
            <a:pPr marL="285750" indent="-285750" algn="just">
              <a:lnSpc>
                <a:spcPct val="130000"/>
              </a:lnSpc>
              <a:spcAft>
                <a:spcPts val="0"/>
              </a:spcAft>
              <a:buFont typeface="Wingdings" panose="05000000000000000000" pitchFamily="2" charset="2"/>
              <a:buChar char="ü"/>
            </a:pPr>
            <a:r>
              <a:rPr lang="en-US" sz="1600" b="1" dirty="0" err="1">
                <a:solidFill>
                  <a:schemeClr val="tx2"/>
                </a:solidFill>
                <a:ea typeface="Times New Roman" panose="02020603050405020304" pitchFamily="18" charset="0"/>
                <a:cs typeface="Calibri" panose="020F0502020204030204" pitchFamily="34" charset="0"/>
              </a:rPr>
              <a:t>Phòng</a:t>
            </a:r>
            <a:r>
              <a:rPr lang="en-US" sz="1600" b="1" dirty="0">
                <a:solidFill>
                  <a:schemeClr val="tx2"/>
                </a:solidFill>
                <a:ea typeface="Times New Roman" panose="02020603050405020304" pitchFamily="18" charset="0"/>
                <a:cs typeface="Calibri" panose="020F0502020204030204" pitchFamily="34" charset="0"/>
              </a:rPr>
              <a:t> </a:t>
            </a:r>
            <a:r>
              <a:rPr lang="en-US" sz="1600" b="1" dirty="0" err="1">
                <a:solidFill>
                  <a:schemeClr val="tx2"/>
                </a:solidFill>
                <a:ea typeface="Times New Roman" panose="02020603050405020304" pitchFamily="18" charset="0"/>
                <a:cs typeface="Calibri" panose="020F0502020204030204" pitchFamily="34" charset="0"/>
              </a:rPr>
              <a:t>thí</a:t>
            </a:r>
            <a:r>
              <a:rPr lang="en-US" sz="1600" b="1" dirty="0">
                <a:solidFill>
                  <a:schemeClr val="tx2"/>
                </a:solidFill>
                <a:ea typeface="Times New Roman" panose="02020603050405020304" pitchFamily="18" charset="0"/>
                <a:cs typeface="Calibri" panose="020F0502020204030204" pitchFamily="34" charset="0"/>
              </a:rPr>
              <a:t> </a:t>
            </a:r>
            <a:r>
              <a:rPr lang="en-US" sz="1600" b="1" dirty="0" err="1">
                <a:solidFill>
                  <a:schemeClr val="tx2"/>
                </a:solidFill>
                <a:ea typeface="Times New Roman" panose="02020603050405020304" pitchFamily="18" charset="0"/>
                <a:cs typeface="Calibri" panose="020F0502020204030204" pitchFamily="34" charset="0"/>
              </a:rPr>
              <a:t>nghiệm</a:t>
            </a:r>
            <a:r>
              <a:rPr lang="en-US" sz="1600" b="1" dirty="0">
                <a:solidFill>
                  <a:schemeClr val="tx2"/>
                </a:solidFill>
                <a:ea typeface="Times New Roman" panose="02020603050405020304" pitchFamily="18" charset="0"/>
                <a:cs typeface="Calibri" panose="020F0502020204030204" pitchFamily="34" charset="0"/>
              </a:rPr>
              <a:t> Harvard: </a:t>
            </a:r>
            <a:r>
              <a:rPr lang="en-US" sz="1600" dirty="0">
                <a:solidFill>
                  <a:schemeClr val="tx2"/>
                </a:solidFill>
              </a:rPr>
              <a:t>Howard Fisher </a:t>
            </a:r>
            <a:r>
              <a:rPr lang="en-US" sz="1600" dirty="0" err="1">
                <a:solidFill>
                  <a:schemeClr val="tx2"/>
                </a:solidFill>
              </a:rPr>
              <a:t>đã</a:t>
            </a:r>
            <a:r>
              <a:rPr lang="en-US" sz="1600" dirty="0">
                <a:solidFill>
                  <a:schemeClr val="tx2"/>
                </a:solidFill>
              </a:rPr>
              <a:t> </a:t>
            </a:r>
            <a:r>
              <a:rPr lang="en-US" sz="1600" dirty="0" err="1">
                <a:solidFill>
                  <a:schemeClr val="tx2"/>
                </a:solidFill>
              </a:rPr>
              <a:t>tạo</a:t>
            </a:r>
            <a:r>
              <a:rPr lang="en-US" sz="1600" dirty="0">
                <a:solidFill>
                  <a:schemeClr val="tx2"/>
                </a:solidFill>
              </a:rPr>
              <a:t> ra </a:t>
            </a:r>
            <a:r>
              <a:rPr lang="en-US" sz="1600" dirty="0" err="1">
                <a:solidFill>
                  <a:schemeClr val="tx2"/>
                </a:solidFill>
              </a:rPr>
              <a:t>một</a:t>
            </a:r>
            <a:r>
              <a:rPr lang="en-US" sz="1600" dirty="0">
                <a:solidFill>
                  <a:schemeClr val="tx2"/>
                </a:solidFill>
              </a:rPr>
              <a:t> </a:t>
            </a:r>
            <a:r>
              <a:rPr lang="en-US" sz="1600" dirty="0" err="1">
                <a:solidFill>
                  <a:schemeClr val="tx2"/>
                </a:solidFill>
              </a:rPr>
              <a:t>trong</a:t>
            </a:r>
            <a:r>
              <a:rPr lang="en-US" sz="1600" dirty="0">
                <a:solidFill>
                  <a:schemeClr val="tx2"/>
                </a:solidFill>
              </a:rPr>
              <a:t> </a:t>
            </a:r>
            <a:r>
              <a:rPr lang="en-US" sz="1600" dirty="0" err="1">
                <a:solidFill>
                  <a:schemeClr val="tx2"/>
                </a:solidFill>
              </a:rPr>
              <a:t>những</a:t>
            </a:r>
            <a:r>
              <a:rPr lang="en-US" sz="1600" dirty="0">
                <a:solidFill>
                  <a:schemeClr val="tx2"/>
                </a:solidFill>
              </a:rPr>
              <a:t> </a:t>
            </a:r>
            <a:r>
              <a:rPr lang="en-US" sz="1600" dirty="0" err="1">
                <a:solidFill>
                  <a:schemeClr val="tx2"/>
                </a:solidFill>
              </a:rPr>
              <a:t>chương</a:t>
            </a:r>
            <a:r>
              <a:rPr lang="en-US" sz="1600" dirty="0">
                <a:solidFill>
                  <a:schemeClr val="tx2"/>
                </a:solidFill>
              </a:rPr>
              <a:t> </a:t>
            </a:r>
            <a:r>
              <a:rPr lang="en-US" sz="1600" dirty="0" err="1">
                <a:solidFill>
                  <a:schemeClr val="tx2"/>
                </a:solidFill>
              </a:rPr>
              <a:t>trình</a:t>
            </a:r>
            <a:r>
              <a:rPr lang="en-US" sz="1600" dirty="0">
                <a:solidFill>
                  <a:schemeClr val="tx2"/>
                </a:solidFill>
              </a:rPr>
              <a:t> </a:t>
            </a:r>
            <a:r>
              <a:rPr lang="en-US" sz="1600" dirty="0" err="1">
                <a:solidFill>
                  <a:schemeClr val="tx2"/>
                </a:solidFill>
              </a:rPr>
              <a:t>phần</a:t>
            </a:r>
            <a:r>
              <a:rPr lang="en-US" sz="1600" dirty="0">
                <a:solidFill>
                  <a:schemeClr val="tx2"/>
                </a:solidFill>
              </a:rPr>
              <a:t> </a:t>
            </a:r>
            <a:r>
              <a:rPr lang="en-US" sz="1600" dirty="0" err="1">
                <a:solidFill>
                  <a:schemeClr val="tx2"/>
                </a:solidFill>
              </a:rPr>
              <a:t>mềm</a:t>
            </a:r>
            <a:r>
              <a:rPr lang="en-US" sz="1600" dirty="0">
                <a:solidFill>
                  <a:schemeClr val="tx2"/>
                </a:solidFill>
              </a:rPr>
              <a:t> </a:t>
            </a:r>
            <a:r>
              <a:rPr lang="en-US" sz="1600" dirty="0" err="1">
                <a:solidFill>
                  <a:schemeClr val="tx2"/>
                </a:solidFill>
              </a:rPr>
              <a:t>lập</a:t>
            </a:r>
            <a:r>
              <a:rPr lang="en-US" sz="1600" dirty="0">
                <a:solidFill>
                  <a:schemeClr val="tx2"/>
                </a:solidFill>
              </a:rPr>
              <a:t> </a:t>
            </a:r>
            <a:r>
              <a:rPr lang="en-US" sz="1600" dirty="0" err="1">
                <a:solidFill>
                  <a:schemeClr val="tx2"/>
                </a:solidFill>
              </a:rPr>
              <a:t>bản</a:t>
            </a:r>
            <a:r>
              <a:rPr lang="en-US" sz="1600" dirty="0">
                <a:solidFill>
                  <a:schemeClr val="tx2"/>
                </a:solidFill>
              </a:rPr>
              <a:t> </a:t>
            </a:r>
            <a:r>
              <a:rPr lang="en-US" sz="1600" dirty="0" err="1">
                <a:solidFill>
                  <a:schemeClr val="tx2"/>
                </a:solidFill>
              </a:rPr>
              <a:t>đồ</a:t>
            </a:r>
            <a:r>
              <a:rPr lang="en-US" sz="1600" dirty="0">
                <a:solidFill>
                  <a:schemeClr val="tx2"/>
                </a:solidFill>
              </a:rPr>
              <a:t> </a:t>
            </a:r>
            <a:r>
              <a:rPr lang="en-US" sz="1600" dirty="0" err="1">
                <a:solidFill>
                  <a:schemeClr val="tx2"/>
                </a:solidFill>
              </a:rPr>
              <a:t>máy</a:t>
            </a:r>
            <a:r>
              <a:rPr lang="en-US" sz="1600" dirty="0">
                <a:solidFill>
                  <a:schemeClr val="tx2"/>
                </a:solidFill>
              </a:rPr>
              <a:t> </a:t>
            </a:r>
            <a:r>
              <a:rPr lang="en-US" sz="1600" dirty="0" err="1">
                <a:solidFill>
                  <a:schemeClr val="tx2"/>
                </a:solidFill>
              </a:rPr>
              <a:t>tính</a:t>
            </a:r>
            <a:r>
              <a:rPr lang="en-US" sz="1600" dirty="0">
                <a:solidFill>
                  <a:schemeClr val="tx2"/>
                </a:solidFill>
              </a:rPr>
              <a:t> </a:t>
            </a:r>
            <a:r>
              <a:rPr lang="en-US" sz="1600" dirty="0" err="1">
                <a:solidFill>
                  <a:schemeClr val="tx2"/>
                </a:solidFill>
              </a:rPr>
              <a:t>đầu</a:t>
            </a:r>
            <a:r>
              <a:rPr lang="en-US" sz="1600" dirty="0">
                <a:solidFill>
                  <a:schemeClr val="tx2"/>
                </a:solidFill>
              </a:rPr>
              <a:t> </a:t>
            </a:r>
            <a:r>
              <a:rPr lang="en-US" sz="1600" dirty="0" err="1">
                <a:solidFill>
                  <a:schemeClr val="tx2"/>
                </a:solidFill>
              </a:rPr>
              <a:t>tiên</a:t>
            </a:r>
            <a:r>
              <a:rPr lang="en-US" sz="1600" dirty="0">
                <a:solidFill>
                  <a:schemeClr val="tx2"/>
                </a:solidFill>
              </a:rPr>
              <a:t> </a:t>
            </a:r>
            <a:r>
              <a:rPr lang="en-US" sz="1600" dirty="0" err="1">
                <a:solidFill>
                  <a:schemeClr val="tx2"/>
                </a:solidFill>
              </a:rPr>
              <a:t>được</a:t>
            </a:r>
            <a:r>
              <a:rPr lang="en-US" sz="1600" dirty="0">
                <a:solidFill>
                  <a:schemeClr val="tx2"/>
                </a:solidFill>
              </a:rPr>
              <a:t> </a:t>
            </a:r>
            <a:r>
              <a:rPr lang="en-US" sz="1600" dirty="0" err="1">
                <a:solidFill>
                  <a:schemeClr val="tx2"/>
                </a:solidFill>
              </a:rPr>
              <a:t>gọi</a:t>
            </a:r>
            <a:r>
              <a:rPr lang="en-US" sz="1600" dirty="0">
                <a:solidFill>
                  <a:schemeClr val="tx2"/>
                </a:solidFill>
              </a:rPr>
              <a:t> </a:t>
            </a:r>
            <a:r>
              <a:rPr lang="en-US" sz="1600" dirty="0" err="1">
                <a:solidFill>
                  <a:schemeClr val="tx2"/>
                </a:solidFill>
              </a:rPr>
              <a:t>là</a:t>
            </a:r>
            <a:r>
              <a:rPr lang="en-US" sz="1600" dirty="0">
                <a:solidFill>
                  <a:schemeClr val="tx2"/>
                </a:solidFill>
              </a:rPr>
              <a:t> SYMAP</a:t>
            </a:r>
            <a:endParaRPr lang="en-US" sz="1600" dirty="0">
              <a:solidFill>
                <a:schemeClr val="tx2"/>
              </a:solidFill>
              <a:ea typeface="Times New Roman" panose="02020603050405020304" pitchFamily="18" charset="0"/>
            </a:endParaRPr>
          </a:p>
        </p:txBody>
      </p:sp>
      <p:sp>
        <p:nvSpPr>
          <p:cNvPr id="10" name="Rectangle 9">
            <a:extLst>
              <a:ext uri="{FF2B5EF4-FFF2-40B4-BE49-F238E27FC236}">
                <a16:creationId xmlns:a16="http://schemas.microsoft.com/office/drawing/2014/main" id="{AAE5395D-C26C-4C74-ABE4-3E072BA48F71}"/>
              </a:ext>
            </a:extLst>
          </p:cNvPr>
          <p:cNvSpPr/>
          <p:nvPr/>
        </p:nvSpPr>
        <p:spPr>
          <a:xfrm>
            <a:off x="773888" y="5565804"/>
            <a:ext cx="8219801" cy="699166"/>
          </a:xfrm>
          <a:prstGeom prst="rect">
            <a:avLst/>
          </a:prstGeom>
        </p:spPr>
        <p:txBody>
          <a:bodyPr wrap="square">
            <a:spAutoFit/>
          </a:bodyPr>
          <a:lstStyle/>
          <a:p>
            <a:pPr marL="285750" indent="-285750">
              <a:lnSpc>
                <a:spcPct val="130000"/>
              </a:lnSpc>
              <a:spcAft>
                <a:spcPts val="0"/>
              </a:spcAft>
              <a:buFont typeface="Wingdings" panose="05000000000000000000" pitchFamily="2" charset="2"/>
              <a:buChar char="ü"/>
            </a:pPr>
            <a:r>
              <a:rPr lang="en-US" sz="1600" b="1" dirty="0" err="1">
                <a:solidFill>
                  <a:schemeClr val="tx2"/>
                </a:solidFill>
                <a:ea typeface="Times New Roman" panose="02020603050405020304" pitchFamily="18" charset="0"/>
              </a:rPr>
              <a:t>Thành</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lập</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viện</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nghiên</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cứu</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hệ</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thống</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môi</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trường</a:t>
            </a:r>
            <a:r>
              <a:rPr lang="en-US" sz="1600" b="1" dirty="0">
                <a:solidFill>
                  <a:schemeClr val="tx2"/>
                </a:solidFill>
                <a:ea typeface="Times New Roman" panose="02020603050405020304" pitchFamily="18" charset="0"/>
              </a:rPr>
              <a:t> </a:t>
            </a:r>
            <a:r>
              <a:rPr lang="en-US" sz="1600" b="1" dirty="0" err="1">
                <a:solidFill>
                  <a:schemeClr val="tx2"/>
                </a:solidFill>
                <a:ea typeface="Times New Roman" panose="02020603050405020304" pitchFamily="18" charset="0"/>
              </a:rPr>
              <a:t>Esri</a:t>
            </a:r>
            <a:r>
              <a:rPr lang="en-US" sz="1600" b="1" dirty="0">
                <a:solidFill>
                  <a:schemeClr val="tx2"/>
                </a:solidFill>
                <a:ea typeface="Times New Roman" panose="02020603050405020304" pitchFamily="18" charset="0"/>
              </a:rPr>
              <a:t>: </a:t>
            </a:r>
            <a:r>
              <a:rPr lang="en-US" sz="1600" dirty="0" err="1">
                <a:solidFill>
                  <a:schemeClr val="tx2"/>
                </a:solidFill>
              </a:rPr>
              <a:t>Năm</a:t>
            </a:r>
            <a:r>
              <a:rPr lang="en-US" sz="1600" dirty="0">
                <a:solidFill>
                  <a:schemeClr val="tx2"/>
                </a:solidFill>
              </a:rPr>
              <a:t> 1969, Jack </a:t>
            </a:r>
            <a:r>
              <a:rPr lang="en-US" sz="1600" dirty="0" err="1">
                <a:solidFill>
                  <a:schemeClr val="tx2"/>
                </a:solidFill>
              </a:rPr>
              <a:t>Dangermond</a:t>
            </a:r>
            <a:r>
              <a:rPr lang="en-US" sz="1600" dirty="0">
                <a:solidFill>
                  <a:schemeClr val="tx2"/>
                </a:solidFill>
              </a:rPr>
              <a:t> - </a:t>
            </a:r>
            <a:r>
              <a:rPr lang="en-US" sz="1600" dirty="0" err="1">
                <a:solidFill>
                  <a:schemeClr val="tx2"/>
                </a:solidFill>
              </a:rPr>
              <a:t>thành</a:t>
            </a:r>
            <a:r>
              <a:rPr lang="en-US" sz="1600" dirty="0">
                <a:solidFill>
                  <a:schemeClr val="tx2"/>
                </a:solidFill>
              </a:rPr>
              <a:t> </a:t>
            </a:r>
            <a:r>
              <a:rPr lang="en-US" sz="1600" dirty="0" err="1">
                <a:solidFill>
                  <a:schemeClr val="tx2"/>
                </a:solidFill>
              </a:rPr>
              <a:t>viên</a:t>
            </a:r>
            <a:r>
              <a:rPr lang="en-US" sz="1600" dirty="0">
                <a:solidFill>
                  <a:schemeClr val="tx2"/>
                </a:solidFill>
              </a:rPr>
              <a:t> </a:t>
            </a:r>
            <a:r>
              <a:rPr lang="en-US" sz="1600" dirty="0" err="1">
                <a:solidFill>
                  <a:schemeClr val="tx2"/>
                </a:solidFill>
              </a:rPr>
              <a:t>của</a:t>
            </a:r>
            <a:r>
              <a:rPr lang="en-US" sz="1600" dirty="0">
                <a:solidFill>
                  <a:schemeClr val="tx2"/>
                </a:solidFill>
              </a:rPr>
              <a:t> </a:t>
            </a:r>
            <a:r>
              <a:rPr lang="en-US" sz="1600" dirty="0" err="1">
                <a:solidFill>
                  <a:schemeClr val="tx2"/>
                </a:solidFill>
              </a:rPr>
              <a:t>Phòng</a:t>
            </a:r>
            <a:r>
              <a:rPr lang="en-US" sz="1600" dirty="0">
                <a:solidFill>
                  <a:schemeClr val="tx2"/>
                </a:solidFill>
              </a:rPr>
              <a:t> </a:t>
            </a:r>
            <a:r>
              <a:rPr lang="en-US" sz="1600" dirty="0" err="1">
                <a:solidFill>
                  <a:schemeClr val="tx2"/>
                </a:solidFill>
              </a:rPr>
              <a:t>thí</a:t>
            </a:r>
            <a:r>
              <a:rPr lang="en-US" sz="1600" dirty="0">
                <a:solidFill>
                  <a:schemeClr val="tx2"/>
                </a:solidFill>
              </a:rPr>
              <a:t> </a:t>
            </a:r>
            <a:r>
              <a:rPr lang="en-US" sz="1600" dirty="0" err="1">
                <a:solidFill>
                  <a:schemeClr val="tx2"/>
                </a:solidFill>
              </a:rPr>
              <a:t>nghiệm</a:t>
            </a:r>
            <a:r>
              <a:rPr lang="en-US" sz="1600" dirty="0">
                <a:solidFill>
                  <a:schemeClr val="tx2"/>
                </a:solidFill>
              </a:rPr>
              <a:t> Harvard </a:t>
            </a:r>
            <a:r>
              <a:rPr lang="en-US" sz="1600" dirty="0" err="1">
                <a:solidFill>
                  <a:schemeClr val="tx2"/>
                </a:solidFill>
              </a:rPr>
              <a:t>và</a:t>
            </a:r>
            <a:r>
              <a:rPr lang="en-US" sz="1600" dirty="0">
                <a:solidFill>
                  <a:schemeClr val="tx2"/>
                </a:solidFill>
              </a:rPr>
              <a:t> </a:t>
            </a:r>
            <a:r>
              <a:rPr lang="en-US" sz="1600" dirty="0" err="1">
                <a:solidFill>
                  <a:schemeClr val="tx2"/>
                </a:solidFill>
              </a:rPr>
              <a:t>vợ</a:t>
            </a:r>
            <a:r>
              <a:rPr lang="en-US" sz="1600" dirty="0">
                <a:solidFill>
                  <a:schemeClr val="tx2"/>
                </a:solidFill>
              </a:rPr>
              <a:t> </a:t>
            </a:r>
            <a:r>
              <a:rPr lang="en-US" sz="1600" dirty="0" err="1">
                <a:solidFill>
                  <a:schemeClr val="tx2"/>
                </a:solidFill>
              </a:rPr>
              <a:t>ông</a:t>
            </a:r>
            <a:r>
              <a:rPr lang="en-US" sz="1600" dirty="0">
                <a:solidFill>
                  <a:schemeClr val="tx2"/>
                </a:solidFill>
              </a:rPr>
              <a:t> </a:t>
            </a:r>
            <a:r>
              <a:rPr lang="en-US" sz="1600" dirty="0" err="1">
                <a:solidFill>
                  <a:schemeClr val="tx2"/>
                </a:solidFill>
              </a:rPr>
              <a:t>là</a:t>
            </a:r>
            <a:r>
              <a:rPr lang="en-US" sz="1600" dirty="0">
                <a:solidFill>
                  <a:schemeClr val="tx2"/>
                </a:solidFill>
              </a:rPr>
              <a:t> Laura </a:t>
            </a:r>
            <a:r>
              <a:rPr lang="en-US" sz="1600" dirty="0" err="1">
                <a:solidFill>
                  <a:schemeClr val="tx2"/>
                </a:solidFill>
              </a:rPr>
              <a:t>thành</a:t>
            </a:r>
            <a:r>
              <a:rPr lang="en-US" sz="1600" dirty="0">
                <a:solidFill>
                  <a:schemeClr val="tx2"/>
                </a:solidFill>
              </a:rPr>
              <a:t> </a:t>
            </a:r>
            <a:r>
              <a:rPr lang="en-US" sz="1600" dirty="0" err="1">
                <a:solidFill>
                  <a:schemeClr val="tx2"/>
                </a:solidFill>
              </a:rPr>
              <a:t>lập</a:t>
            </a:r>
            <a:r>
              <a:rPr lang="en-US" sz="1600" dirty="0">
                <a:solidFill>
                  <a:schemeClr val="tx2"/>
                </a:solidFill>
              </a:rPr>
              <a:t> </a:t>
            </a:r>
            <a:endParaRPr lang="en-US" sz="1600" dirty="0">
              <a:solidFill>
                <a:schemeClr val="tx2"/>
              </a:solidFill>
              <a:ea typeface="Times New Roman" panose="02020603050405020304" pitchFamily="18" charset="0"/>
            </a:endParaRPr>
          </a:p>
        </p:txBody>
      </p:sp>
    </p:spTree>
    <p:extLst>
      <p:ext uri="{BB962C8B-B14F-4D97-AF65-F5344CB8AC3E}">
        <p14:creationId xmlns:p14="http://schemas.microsoft.com/office/powerpoint/2010/main" val="2643622421"/>
      </p:ext>
    </p:extLst>
  </p:cSld>
  <p:clrMapOvr>
    <a:masterClrMapping/>
  </p:clrMapOvr>
  <p:transition>
    <p:pull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986AD6E-F166-4626-A57D-0F9AF8D1F0D7}"/>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6" name="Oval 15" descr="Small circle">
            <a:extLst>
              <a:ext uri="{FF2B5EF4-FFF2-40B4-BE49-F238E27FC236}">
                <a16:creationId xmlns:a16="http://schemas.microsoft.com/office/drawing/2014/main" id="{440E6B60-8FBF-492D-AA8E-CC1D6061CDC4}"/>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3</a:t>
            </a:r>
          </a:p>
        </p:txBody>
      </p:sp>
      <p:sp>
        <p:nvSpPr>
          <p:cNvPr id="18" name="Rectangle 17">
            <a:extLst>
              <a:ext uri="{FF2B5EF4-FFF2-40B4-BE49-F238E27FC236}">
                <a16:creationId xmlns:a16="http://schemas.microsoft.com/office/drawing/2014/main" id="{9A912F7C-C389-455A-98EB-7F2C67129A3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Lĩnh</a:t>
            </a:r>
            <a:r>
              <a:rPr lang="en-US" sz="2400" b="1" dirty="0">
                <a:solidFill>
                  <a:srgbClr val="0070C0"/>
                </a:solidFill>
              </a:rPr>
              <a:t> </a:t>
            </a:r>
            <a:r>
              <a:rPr lang="en-US" sz="2400" b="1" dirty="0" err="1">
                <a:solidFill>
                  <a:srgbClr val="0070C0"/>
                </a:solidFill>
              </a:rPr>
              <a:t>vực</a:t>
            </a:r>
            <a:r>
              <a:rPr lang="en-US" sz="2400" b="1" dirty="0">
                <a:solidFill>
                  <a:srgbClr val="0070C0"/>
                </a:solidFill>
              </a:rPr>
              <a:t> </a:t>
            </a:r>
            <a:r>
              <a:rPr lang="en-US" sz="2400" b="1" dirty="0" err="1">
                <a:solidFill>
                  <a:srgbClr val="0070C0"/>
                </a:solidFill>
              </a:rPr>
              <a:t>ứng</a:t>
            </a:r>
            <a:r>
              <a:rPr lang="en-US" sz="2400" b="1" dirty="0">
                <a:solidFill>
                  <a:srgbClr val="0070C0"/>
                </a:solidFill>
              </a:rPr>
              <a:t> </a:t>
            </a:r>
            <a:r>
              <a:rPr lang="en-US" sz="2400" b="1" dirty="0" err="1">
                <a:solidFill>
                  <a:srgbClr val="0070C0"/>
                </a:solidFill>
              </a:rPr>
              <a:t>dụng</a:t>
            </a:r>
            <a:r>
              <a:rPr lang="en-US" sz="2400" b="1" dirty="0">
                <a:solidFill>
                  <a:srgbClr val="0070C0"/>
                </a:solidFill>
              </a:rPr>
              <a:t> GIS</a:t>
            </a:r>
          </a:p>
        </p:txBody>
      </p:sp>
      <p:sp>
        <p:nvSpPr>
          <p:cNvPr id="3" name="Rectangle 2">
            <a:extLst>
              <a:ext uri="{FF2B5EF4-FFF2-40B4-BE49-F238E27FC236}">
                <a16:creationId xmlns:a16="http://schemas.microsoft.com/office/drawing/2014/main" id="{EA9B388A-914F-45B9-BFF9-08F283911353}"/>
              </a:ext>
            </a:extLst>
          </p:cNvPr>
          <p:cNvSpPr>
            <a:spLocks noChangeArrowheads="1"/>
          </p:cNvSpPr>
          <p:nvPr/>
        </p:nvSpPr>
        <p:spPr bwMode="auto">
          <a:xfrm>
            <a:off x="2317315" y="15657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16">
            <a:extLst>
              <a:ext uri="{FF2B5EF4-FFF2-40B4-BE49-F238E27FC236}">
                <a16:creationId xmlns:a16="http://schemas.microsoft.com/office/drawing/2014/main" id="{A4F1D430-8291-4571-9D10-67743F9B9664}"/>
              </a:ext>
            </a:extLst>
          </p:cNvPr>
          <p:cNvSpPr/>
          <p:nvPr/>
        </p:nvSpPr>
        <p:spPr>
          <a:xfrm>
            <a:off x="556533" y="1680088"/>
            <a:ext cx="5780762" cy="4786951"/>
          </a:xfrm>
          <a:prstGeom prst="rect">
            <a:avLst/>
          </a:prstGeom>
        </p:spPr>
        <p:txBody>
          <a:bodyPr wrap="square">
            <a:spAutoFit/>
          </a:bodyPr>
          <a:lstStyle/>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1.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quy</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hoạch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đô</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thị</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2.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tài</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nguyên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tự</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nhiên</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3.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môi</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trường</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bảo</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vệ</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tự</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nhiên</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4.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giao</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thông</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vận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tải</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5.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dữ</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liệu</a:t>
            </a:r>
            <a:r>
              <a:rPr lang="en-US" b="1" i="1" dirty="0">
                <a:solidFill>
                  <a:schemeClr val="tx2"/>
                </a:solidFill>
                <a:latin typeface="Times New Roman" panose="02020603050405020304" pitchFamily="18" charset="0"/>
                <a:ea typeface="Times New Roman" panose="02020603050405020304" pitchFamily="18" charset="0"/>
              </a:rPr>
              <a:t> y </a:t>
            </a:r>
            <a:r>
              <a:rPr lang="en-US" b="1" i="1" dirty="0" err="1">
                <a:solidFill>
                  <a:schemeClr val="tx2"/>
                </a:solidFill>
                <a:latin typeface="Times New Roman" panose="02020603050405020304" pitchFamily="18" charset="0"/>
                <a:ea typeface="Times New Roman" panose="02020603050405020304" pitchFamily="18" charset="0"/>
              </a:rPr>
              <a:t>tế</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6.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dữ</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liệu</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tài</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chính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kinh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doanh</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7. An </a:t>
            </a:r>
            <a:r>
              <a:rPr lang="en-US" b="1" i="1" dirty="0" err="1">
                <a:solidFill>
                  <a:schemeClr val="tx2"/>
                </a:solidFill>
                <a:latin typeface="Times New Roman" panose="02020603050405020304" pitchFamily="18" charset="0"/>
                <a:ea typeface="Times New Roman" panose="02020603050405020304" pitchFamily="18" charset="0"/>
              </a:rPr>
              <a:t>ninh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Quốc</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phòng</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8. Du </a:t>
            </a:r>
            <a:r>
              <a:rPr lang="en-US" b="1" i="1" dirty="0" err="1">
                <a:solidFill>
                  <a:schemeClr val="tx2"/>
                </a:solidFill>
                <a:latin typeface="Times New Roman" panose="02020603050405020304" pitchFamily="18" charset="0"/>
                <a:ea typeface="Times New Roman" panose="02020603050405020304" pitchFamily="18" charset="0"/>
              </a:rPr>
              <a:t>lịch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văn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hóa</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9. </a:t>
            </a:r>
            <a:r>
              <a:rPr lang="en-US" b="1" i="1" dirty="0" err="1">
                <a:solidFill>
                  <a:schemeClr val="tx2"/>
                </a:solidFill>
                <a:latin typeface="Times New Roman" panose="02020603050405020304" pitchFamily="18" charset="0"/>
                <a:ea typeface="Times New Roman" panose="02020603050405020304" pitchFamily="18" charset="0"/>
              </a:rPr>
              <a:t>Giáo</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dục</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10. </a:t>
            </a:r>
            <a:r>
              <a:rPr lang="en-US" b="1" i="1" dirty="0" err="1">
                <a:solidFill>
                  <a:schemeClr val="tx2"/>
                </a:solidFill>
                <a:latin typeface="Times New Roman" panose="02020603050405020304" pitchFamily="18" charset="0"/>
                <a:ea typeface="Times New Roman" panose="02020603050405020304" pitchFamily="18" charset="0"/>
              </a:rPr>
              <a:t>Ngành</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công</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nghiệp</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dầu</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khí</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khai</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thác</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tài</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nguyên</a:t>
            </a:r>
            <a:endParaRPr lang="en-US" b="1" i="1" dirty="0">
              <a:solidFill>
                <a:schemeClr val="tx2"/>
              </a:solidFill>
              <a:latin typeface="Times New Roman" panose="02020603050405020304" pitchFamily="18" charset="0"/>
              <a:ea typeface="Times New Roman" panose="02020603050405020304" pitchFamily="18" charset="0"/>
            </a:endParaRPr>
          </a:p>
          <a:p>
            <a:pPr>
              <a:lnSpc>
                <a:spcPct val="130000"/>
              </a:lnSpc>
              <a:spcAft>
                <a:spcPts val="600"/>
              </a:spcAft>
            </a:pPr>
            <a:r>
              <a:rPr lang="en-US" b="1" i="1" dirty="0">
                <a:solidFill>
                  <a:schemeClr val="tx2"/>
                </a:solidFill>
                <a:latin typeface="Times New Roman" panose="02020603050405020304" pitchFamily="18" charset="0"/>
                <a:ea typeface="Times New Roman" panose="02020603050405020304" pitchFamily="18" charset="0"/>
              </a:rPr>
              <a:t>11. </a:t>
            </a:r>
            <a:r>
              <a:rPr lang="en-US" b="1" i="1" dirty="0" err="1">
                <a:solidFill>
                  <a:schemeClr val="tx2"/>
                </a:solidFill>
                <a:latin typeface="Times New Roman" panose="02020603050405020304" pitchFamily="18" charset="0"/>
                <a:ea typeface="Times New Roman" panose="02020603050405020304" pitchFamily="18" charset="0"/>
              </a:rPr>
              <a:t>Quản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lý</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thảm</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họa</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và</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khẩn</a:t>
            </a:r>
            <a:r>
              <a:rPr lang="en-US" b="1" i="1" dirty="0">
                <a:solidFill>
                  <a:schemeClr val="tx2"/>
                </a:solidFill>
                <a:latin typeface="Times New Roman" panose="02020603050405020304" pitchFamily="18" charset="0"/>
                <a:ea typeface="Times New Roman" panose="02020603050405020304" pitchFamily="18" charset="0"/>
              </a:rPr>
              <a:t> </a:t>
            </a:r>
            <a:r>
              <a:rPr lang="en-US" b="1" i="1" dirty="0" err="1">
                <a:solidFill>
                  <a:schemeClr val="tx2"/>
                </a:solidFill>
                <a:latin typeface="Times New Roman" panose="02020603050405020304" pitchFamily="18" charset="0"/>
                <a:ea typeface="Times New Roman" panose="02020603050405020304" pitchFamily="18" charset="0"/>
              </a:rPr>
              <a:t>cấp</a:t>
            </a:r>
            <a:endParaRPr lang="en-US" b="1" i="1" dirty="0">
              <a:solidFill>
                <a:schemeClr val="tx2"/>
              </a:solidFill>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089AF9AA-660F-190C-D720-48BCB7622C9A}"/>
              </a:ext>
            </a:extLst>
          </p:cNvPr>
          <p:cNvPicPr/>
          <p:nvPr/>
        </p:nvPicPr>
        <p:blipFill>
          <a:blip r:embed="rId3"/>
          <a:stretch>
            <a:fillRect/>
          </a:stretch>
        </p:blipFill>
        <p:spPr>
          <a:xfrm>
            <a:off x="4796453" y="1565754"/>
            <a:ext cx="3580765" cy="2695575"/>
          </a:xfrm>
          <a:prstGeom prst="rect">
            <a:avLst/>
          </a:prstGeom>
        </p:spPr>
      </p:pic>
      <p:sp>
        <p:nvSpPr>
          <p:cNvPr id="20" name="Rectangle 19">
            <a:extLst>
              <a:ext uri="{FF2B5EF4-FFF2-40B4-BE49-F238E27FC236}">
                <a16:creationId xmlns:a16="http://schemas.microsoft.com/office/drawing/2014/main" id="{3EB664C4-8747-49E1-9A1A-77E6A8D640D9}"/>
              </a:ext>
            </a:extLst>
          </p:cNvPr>
          <p:cNvSpPr/>
          <p:nvPr/>
        </p:nvSpPr>
        <p:spPr>
          <a:xfrm>
            <a:off x="5006702" y="4362611"/>
            <a:ext cx="3160268" cy="312073"/>
          </a:xfrm>
          <a:prstGeom prst="rect">
            <a:avLst/>
          </a:prstGeom>
        </p:spPr>
        <p:txBody>
          <a:bodyPr wrap="square">
            <a:spAutoFit/>
          </a:bodyPr>
          <a:lstStyle/>
          <a:p>
            <a:pPr algn="ctr">
              <a:lnSpc>
                <a:spcPct val="130000"/>
              </a:lnSpc>
              <a:spcAft>
                <a:spcPts val="0"/>
              </a:spcAft>
            </a:pPr>
            <a:r>
              <a:rPr lang="en-US" sz="1200" u="sng" dirty="0">
                <a:solidFill>
                  <a:srgbClr val="0070C0"/>
                </a:solidFill>
                <a:latin typeface="Calibri" panose="020F0502020204030204" pitchFamily="34" charset="0"/>
                <a:ea typeface="Times New Roman" panose="02020603050405020304" pitchFamily="18" charset="0"/>
                <a:cs typeface="Times New Roman" panose="02020603050405020304" pitchFamily="18" charset="0"/>
                <a:hlinkClick r:id="rId4"/>
              </a:rPr>
              <a:t>https://gisgeography.com/gis-applications-uses/</a:t>
            </a:r>
            <a:endParaRPr lang="en-US" sz="1200" dirty="0">
              <a:latin typeface="Times New Roman" panose="02020603050405020304" pitchFamily="18" charset="0"/>
              <a:ea typeface="Times New Roman" panose="02020603050405020304" pitchFamily="18" charset="0"/>
            </a:endParaRPr>
          </a:p>
        </p:txBody>
      </p:sp>
      <p:sp>
        <p:nvSpPr>
          <p:cNvPr id="21" name="Rectangle 20">
            <a:extLst>
              <a:ext uri="{FF2B5EF4-FFF2-40B4-BE49-F238E27FC236}">
                <a16:creationId xmlns:a16="http://schemas.microsoft.com/office/drawing/2014/main" id="{B302C27A-408F-40DD-92B2-D40AD960F44E}"/>
              </a:ext>
            </a:extLst>
          </p:cNvPr>
          <p:cNvSpPr/>
          <p:nvPr/>
        </p:nvSpPr>
        <p:spPr>
          <a:xfrm>
            <a:off x="4966133" y="4834341"/>
            <a:ext cx="3814612" cy="646331"/>
          </a:xfrm>
          <a:prstGeom prst="rect">
            <a:avLst/>
          </a:prstGeom>
        </p:spPr>
        <p:txBody>
          <a:bodyPr wrap="square">
            <a:spAutoFit/>
          </a:bodyPr>
          <a:lstStyle/>
          <a:p>
            <a:r>
              <a:rPr lang="en-US" dirty="0">
                <a:hlinkClick r:id="rId5"/>
              </a:rPr>
              <a:t>https://grindgis.com/blog/gis-applications-uses</a:t>
            </a:r>
            <a:r>
              <a:rPr lang="en-US" dirty="0"/>
              <a:t> </a:t>
            </a:r>
          </a:p>
        </p:txBody>
      </p:sp>
    </p:spTree>
    <p:extLst>
      <p:ext uri="{BB962C8B-B14F-4D97-AF65-F5344CB8AC3E}">
        <p14:creationId xmlns:p14="http://schemas.microsoft.com/office/powerpoint/2010/main" val="2135548101"/>
      </p:ext>
    </p:extLst>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3986AD6E-F166-4626-A57D-0F9AF8D1F0D7}"/>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6" name="Oval 15" descr="Small circle">
            <a:extLst>
              <a:ext uri="{FF2B5EF4-FFF2-40B4-BE49-F238E27FC236}">
                <a16:creationId xmlns:a16="http://schemas.microsoft.com/office/drawing/2014/main" id="{440E6B60-8FBF-492D-AA8E-CC1D6061CDC4}"/>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2</a:t>
            </a:r>
          </a:p>
        </p:txBody>
      </p:sp>
      <p:sp>
        <p:nvSpPr>
          <p:cNvPr id="18" name="Rectangle 17">
            <a:extLst>
              <a:ext uri="{FF2B5EF4-FFF2-40B4-BE49-F238E27FC236}">
                <a16:creationId xmlns:a16="http://schemas.microsoft.com/office/drawing/2014/main" id="{9A912F7C-C389-455A-98EB-7F2C67129A3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Lịch</a:t>
            </a:r>
            <a:r>
              <a:rPr lang="en-US" sz="2400" b="1" dirty="0">
                <a:solidFill>
                  <a:srgbClr val="0070C0"/>
                </a:solidFill>
              </a:rPr>
              <a:t> </a:t>
            </a:r>
            <a:r>
              <a:rPr lang="en-US" sz="2400" b="1" dirty="0" err="1">
                <a:solidFill>
                  <a:srgbClr val="0070C0"/>
                </a:solidFill>
              </a:rPr>
              <a:t>sử</a:t>
            </a:r>
            <a:r>
              <a:rPr lang="en-US" sz="2400" b="1" dirty="0">
                <a:solidFill>
                  <a:srgbClr val="0070C0"/>
                </a:solidFill>
              </a:rPr>
              <a:t> </a:t>
            </a:r>
            <a:r>
              <a:rPr lang="en-US" sz="2400" b="1" dirty="0" err="1">
                <a:solidFill>
                  <a:srgbClr val="0070C0"/>
                </a:solidFill>
              </a:rPr>
              <a:t>phát</a:t>
            </a:r>
            <a:r>
              <a:rPr lang="en-US" sz="2400" b="1" dirty="0">
                <a:solidFill>
                  <a:srgbClr val="0070C0"/>
                </a:solidFill>
              </a:rPr>
              <a:t> </a:t>
            </a:r>
            <a:r>
              <a:rPr lang="en-US" sz="2400" b="1" dirty="0" err="1">
                <a:solidFill>
                  <a:srgbClr val="0070C0"/>
                </a:solidFill>
              </a:rPr>
              <a:t>triển</a:t>
            </a:r>
            <a:r>
              <a:rPr lang="en-US" sz="2400" b="1" dirty="0">
                <a:solidFill>
                  <a:srgbClr val="0070C0"/>
                </a:solidFill>
              </a:rPr>
              <a:t> </a:t>
            </a:r>
            <a:r>
              <a:rPr lang="en-US" sz="2400" b="1" dirty="0" err="1">
                <a:solidFill>
                  <a:srgbClr val="0070C0"/>
                </a:solidFill>
              </a:rPr>
              <a:t>của</a:t>
            </a:r>
            <a:r>
              <a:rPr lang="en-US" sz="2400" b="1" dirty="0">
                <a:solidFill>
                  <a:srgbClr val="0070C0"/>
                </a:solidFill>
              </a:rPr>
              <a:t> GIS</a:t>
            </a:r>
          </a:p>
        </p:txBody>
      </p:sp>
      <p:sp>
        <p:nvSpPr>
          <p:cNvPr id="3" name="Rectangle 2">
            <a:extLst>
              <a:ext uri="{FF2B5EF4-FFF2-40B4-BE49-F238E27FC236}">
                <a16:creationId xmlns:a16="http://schemas.microsoft.com/office/drawing/2014/main" id="{EA9B388A-914F-45B9-BFF9-08F283911353}"/>
              </a:ext>
            </a:extLst>
          </p:cNvPr>
          <p:cNvSpPr>
            <a:spLocks noChangeArrowheads="1"/>
          </p:cNvSpPr>
          <p:nvPr/>
        </p:nvSpPr>
        <p:spPr bwMode="auto">
          <a:xfrm>
            <a:off x="2317315" y="156575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11" name="Group 10">
            <a:extLst>
              <a:ext uri="{FF2B5EF4-FFF2-40B4-BE49-F238E27FC236}">
                <a16:creationId xmlns:a16="http://schemas.microsoft.com/office/drawing/2014/main" id="{3088262D-6BAE-4956-A86C-469E6223738F}"/>
              </a:ext>
            </a:extLst>
          </p:cNvPr>
          <p:cNvGrpSpPr>
            <a:grpSpLocks/>
          </p:cNvGrpSpPr>
          <p:nvPr/>
        </p:nvGrpSpPr>
        <p:grpSpPr>
          <a:xfrm>
            <a:off x="6889315" y="1987599"/>
            <a:ext cx="1772432" cy="1845365"/>
            <a:chOff x="0" y="0"/>
            <a:chExt cx="2490281" cy="2683268"/>
          </a:xfrm>
        </p:grpSpPr>
        <p:pic>
          <p:nvPicPr>
            <p:cNvPr id="12" name="Picture 11" descr="Dr. Roger Tomlinson (Photo: Tomlinson Associates.)">
              <a:extLst>
                <a:ext uri="{FF2B5EF4-FFF2-40B4-BE49-F238E27FC236}">
                  <a16:creationId xmlns:a16="http://schemas.microsoft.com/office/drawing/2014/main" id="{5B519B2B-09FD-4C94-B73E-5DC7DD0BD478}"/>
                </a:ext>
              </a:extLst>
            </p:cNvPr>
            <p:cNvPicPr>
              <a:picLocks noChangeAspect="1"/>
            </p:cNvPicPr>
            <p:nvPr/>
          </p:nvPicPr>
          <p:blipFill>
            <a:blip r:embed="rId3" cstate="print"/>
            <a:srcRect/>
            <a:stretch>
              <a:fillRect/>
            </a:stretch>
          </p:blipFill>
          <p:spPr bwMode="auto">
            <a:xfrm>
              <a:off x="126460" y="0"/>
              <a:ext cx="2261870" cy="2575560"/>
            </a:xfrm>
            <a:prstGeom prst="rect">
              <a:avLst/>
            </a:prstGeom>
            <a:noFill/>
            <a:ln>
              <a:noFill/>
            </a:ln>
          </p:spPr>
        </p:pic>
        <p:sp>
          <p:nvSpPr>
            <p:cNvPr id="14" name="TextBox 5">
              <a:extLst>
                <a:ext uri="{FF2B5EF4-FFF2-40B4-BE49-F238E27FC236}">
                  <a16:creationId xmlns:a16="http://schemas.microsoft.com/office/drawing/2014/main" id="{FF6EC98C-83A7-4618-8F9A-DB549B1131C5}"/>
                </a:ext>
              </a:extLst>
            </p:cNvPr>
            <p:cNvSpPr txBox="1"/>
            <p:nvPr/>
          </p:nvSpPr>
          <p:spPr>
            <a:xfrm>
              <a:off x="0" y="2130358"/>
              <a:ext cx="2490281" cy="552910"/>
            </a:xfrm>
            <a:prstGeom prst="rect">
              <a:avLst/>
            </a:prstGeom>
            <a:solidFill>
              <a:schemeClr val="bg2">
                <a:alpha val="66000"/>
              </a:schemeClr>
            </a:solidFill>
          </p:spPr>
          <p:txBody>
            <a:bodyPr wrap="square">
              <a:noAutofit/>
            </a:bodyPr>
            <a:lstStyle/>
            <a:p>
              <a:pPr algn="ctr">
                <a:lnSpc>
                  <a:spcPct val="130000"/>
                </a:lnSpc>
                <a:spcAft>
                  <a:spcPts val="0"/>
                </a:spcAft>
              </a:pPr>
              <a:r>
                <a:rPr lang="en-US" sz="1000" b="1" kern="1200">
                  <a:solidFill>
                    <a:srgbClr val="000000"/>
                  </a:solidFill>
                  <a:effectLst/>
                  <a:latin typeface="Avenir Next W01"/>
                  <a:ea typeface="Times New Roman" panose="02020603050405020304" pitchFamily="18" charset="0"/>
                  <a:cs typeface="Times New Roman" panose="02020603050405020304" pitchFamily="18" charset="0"/>
                </a:rPr>
                <a:t>Dr. Roger F. Tomlinson (1933–2014)</a:t>
              </a:r>
              <a:endParaRPr lang="en-US" sz="1300">
                <a:effectLst/>
                <a:latin typeface="Times New Roman" panose="02020603050405020304" pitchFamily="18" charset="0"/>
                <a:ea typeface="Times New Roman" panose="02020603050405020304" pitchFamily="18" charset="0"/>
              </a:endParaRPr>
            </a:p>
            <a:p>
              <a:pPr algn="ctr">
                <a:lnSpc>
                  <a:spcPct val="130000"/>
                </a:lnSpc>
                <a:spcAft>
                  <a:spcPts val="0"/>
                </a:spcAft>
              </a:pPr>
              <a:r>
                <a:rPr lang="en-US" sz="1000" b="1" kern="1200">
                  <a:solidFill>
                    <a:srgbClr val="000000"/>
                  </a:solidFill>
                  <a:effectLst/>
                  <a:latin typeface="Avenir Next W01"/>
                  <a:ea typeface="Times New Roman" panose="02020603050405020304" pitchFamily="18" charset="0"/>
                  <a:cs typeface="Times New Roman" panose="02020603050405020304" pitchFamily="18" charset="0"/>
                </a:rPr>
                <a:t>“The Father of GIS”</a:t>
              </a:r>
              <a:endParaRPr lang="en-US" sz="1300">
                <a:effectLst/>
                <a:latin typeface="Times New Roman" panose="02020603050405020304" pitchFamily="18" charset="0"/>
                <a:ea typeface="Times New Roman" panose="02020603050405020304" pitchFamily="18" charset="0"/>
              </a:endParaRPr>
            </a:p>
          </p:txBody>
        </p:sp>
      </p:grpSp>
    </p:spTree>
    <p:extLst>
      <p:ext uri="{BB962C8B-B14F-4D97-AF65-F5344CB8AC3E}">
        <p14:creationId xmlns:p14="http://schemas.microsoft.com/office/powerpoint/2010/main" val="1696519365"/>
      </p:ext>
    </p:extLst>
  </p:cSld>
  <p:clrMapOvr>
    <a:masterClrMapping/>
  </p:clrMapOvr>
  <p:transition>
    <p:pull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9D7E55-C049-44D0-A02E-43E7AE6366CD}"/>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0" name="Oval 9" descr="Small circle">
            <a:extLst>
              <a:ext uri="{FF2B5EF4-FFF2-40B4-BE49-F238E27FC236}">
                <a16:creationId xmlns:a16="http://schemas.microsoft.com/office/drawing/2014/main" id="{F290DEFE-941E-49E3-AA88-ED6422E8C13D}"/>
              </a:ext>
            </a:extLst>
          </p:cNvPr>
          <p:cNvSpPr/>
          <p:nvPr/>
        </p:nvSpPr>
        <p:spPr bwMode="blackWhite">
          <a:xfrm>
            <a:off x="296777" y="904149"/>
            <a:ext cx="559174" cy="559174"/>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bg1"/>
                </a:solidFill>
                <a:latin typeface="Arial" panose="020B0604020202020204" pitchFamily="34" charset="0"/>
                <a:cs typeface="Arial" panose="020B0604020202020204" pitchFamily="34" charset="0"/>
              </a:rPr>
              <a:t>3</a:t>
            </a:r>
          </a:p>
        </p:txBody>
      </p:sp>
      <p:sp>
        <p:nvSpPr>
          <p:cNvPr id="2" name="Rectangle 1">
            <a:extLst>
              <a:ext uri="{FF2B5EF4-FFF2-40B4-BE49-F238E27FC236}">
                <a16:creationId xmlns:a16="http://schemas.microsoft.com/office/drawing/2014/main" id="{0EF00506-A31C-1021-C50D-6117A623F6E4}"/>
              </a:ext>
            </a:extLst>
          </p:cNvPr>
          <p:cNvSpPr/>
          <p:nvPr/>
        </p:nvSpPr>
        <p:spPr>
          <a:xfrm>
            <a:off x="7433959" y="1566599"/>
            <a:ext cx="1673974" cy="4459811"/>
          </a:xfrm>
          <a:prstGeom prst="rect">
            <a:avLst/>
          </a:prstGeom>
        </p:spPr>
        <p:txBody>
          <a:bodyPr wrap="square">
            <a:spAutoFit/>
          </a:bodyPr>
          <a:lstStyle/>
          <a:p>
            <a:pPr>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1. </a:t>
            </a:r>
            <a:r>
              <a:rPr lang="vi-VN" sz="1350" dirty="0">
                <a:latin typeface="Arial" panose="020B0604020202020204" pitchFamily="34" charset="0"/>
                <a:ea typeface="Arial" panose="020B0604020202020204" pitchFamily="34" charset="0"/>
                <a:cs typeface="Arial" panose="020B0604020202020204" pitchFamily="34" charset="0"/>
              </a:rPr>
              <a:t>Nhập và biến đổi dữ liệu địa lý</a:t>
            </a:r>
            <a:endParaRPr lang="en-US" sz="1350" dirty="0">
              <a:latin typeface="Arial" panose="020B0604020202020204" pitchFamily="34" charset="0"/>
              <a:cs typeface="Arial" panose="020B0604020202020204" pitchFamily="34" charset="0"/>
            </a:endParaRP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 </a:t>
            </a: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2. </a:t>
            </a:r>
            <a:r>
              <a:rPr lang="vi-VN" sz="1350" dirty="0">
                <a:latin typeface="Arial" panose="020B0604020202020204" pitchFamily="34" charset="0"/>
                <a:ea typeface="Arial" panose="020B0604020202020204" pitchFamily="34" charset="0"/>
                <a:cs typeface="Arial" panose="020B0604020202020204" pitchFamily="34" charset="0"/>
              </a:rPr>
              <a:t>Quản lý dữ liệu</a:t>
            </a:r>
            <a:endParaRPr lang="en-US" sz="1350" dirty="0">
              <a:latin typeface="Arial" panose="020B0604020202020204" pitchFamily="34" charset="0"/>
              <a:cs typeface="Arial" panose="020B0604020202020204" pitchFamily="34" charset="0"/>
            </a:endParaRPr>
          </a:p>
          <a:p>
            <a:pPr>
              <a:lnSpc>
                <a:spcPct val="200000"/>
              </a:lnSpc>
              <a:buClr>
                <a:schemeClr val="accent2"/>
              </a:buClr>
            </a:pPr>
            <a:endParaRPr lang="en-US" sz="1350" dirty="0">
              <a:latin typeface="Arial" panose="020B0604020202020204" pitchFamily="34" charset="0"/>
              <a:ea typeface="Arial" panose="020B0604020202020204" pitchFamily="34" charset="0"/>
              <a:cs typeface="Arial" panose="020B0604020202020204" pitchFamily="34" charset="0"/>
            </a:endParaRP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3. </a:t>
            </a:r>
            <a:r>
              <a:rPr lang="vi-VN" sz="1350" dirty="0">
                <a:latin typeface="Arial" panose="020B0604020202020204" pitchFamily="34" charset="0"/>
                <a:ea typeface="Arial" panose="020B0604020202020204" pitchFamily="34" charset="0"/>
                <a:cs typeface="Arial" panose="020B0604020202020204" pitchFamily="34" charset="0"/>
              </a:rPr>
              <a:t>Hiển thị dữ liệu</a:t>
            </a:r>
            <a:endParaRPr lang="en-US" sz="1350" dirty="0">
              <a:latin typeface="Arial" panose="020B0604020202020204" pitchFamily="34" charset="0"/>
              <a:ea typeface="Arial" panose="020B0604020202020204" pitchFamily="34" charset="0"/>
              <a:cs typeface="Arial" panose="020B0604020202020204" pitchFamily="34" charset="0"/>
            </a:endParaRPr>
          </a:p>
          <a:p>
            <a:pPr>
              <a:lnSpc>
                <a:spcPct val="200000"/>
              </a:lnSpc>
              <a:buClr>
                <a:schemeClr val="accent2"/>
              </a:buClr>
            </a:pPr>
            <a:endParaRPr lang="en-US" sz="1350" dirty="0">
              <a:cs typeface="Arial" panose="020B0604020202020204" pitchFamily="34" charset="0"/>
            </a:endParaRPr>
          </a:p>
          <a:p>
            <a:pPr>
              <a:lnSpc>
                <a:spcPct val="200000"/>
              </a:lnSpc>
              <a:buClr>
                <a:schemeClr val="accent2"/>
              </a:buClr>
            </a:pPr>
            <a:r>
              <a:rPr lang="en-US" sz="1350" dirty="0">
                <a:cs typeface="Arial" panose="020B0604020202020204" pitchFamily="34" charset="0"/>
              </a:rPr>
              <a:t>4.</a:t>
            </a:r>
            <a:r>
              <a:rPr lang="vi-VN" sz="1350" dirty="0">
                <a:cs typeface="Arial" panose="020B0604020202020204" pitchFamily="34" charset="0"/>
              </a:rPr>
              <a:t>Truy vấn tìm kiếm</a:t>
            </a:r>
            <a:endParaRPr lang="en-US" sz="1350" dirty="0">
              <a:cs typeface="Arial" panose="020B0604020202020204" pitchFamily="34" charset="0"/>
            </a:endParaRPr>
          </a:p>
          <a:p>
            <a:pPr>
              <a:lnSpc>
                <a:spcPct val="200000"/>
              </a:lnSpc>
              <a:buClr>
                <a:schemeClr val="accent2"/>
              </a:buClr>
            </a:pPr>
            <a:endParaRPr lang="en-US" sz="900" dirty="0">
              <a:cs typeface="Arial" panose="020B0604020202020204" pitchFamily="34" charset="0"/>
            </a:endParaRPr>
          </a:p>
          <a:p>
            <a:pPr>
              <a:buClr>
                <a:schemeClr val="accent2"/>
              </a:buClr>
            </a:pPr>
            <a:r>
              <a:rPr lang="en-US" sz="1350" dirty="0">
                <a:cs typeface="Arial" panose="020B0604020202020204" pitchFamily="34" charset="0"/>
              </a:rPr>
              <a:t>5. P</a:t>
            </a:r>
            <a:r>
              <a:rPr lang="vi-VN" sz="1350" dirty="0">
                <a:cs typeface="Arial" panose="020B0604020202020204" pitchFamily="34" charset="0"/>
              </a:rPr>
              <a:t>hân tích </a:t>
            </a:r>
            <a:r>
              <a:rPr lang="en-US" sz="1350" dirty="0" err="1">
                <a:latin typeface="Arial" panose="020B0604020202020204" pitchFamily="34" charset="0"/>
                <a:cs typeface="Arial" panose="020B0604020202020204" pitchFamily="34" charset="0"/>
              </a:rPr>
              <a:t>không</a:t>
            </a:r>
            <a:r>
              <a:rPr lang="en-US" sz="1350" dirty="0">
                <a:latin typeface="Arial" panose="020B0604020202020204" pitchFamily="34" charset="0"/>
                <a:cs typeface="Arial" panose="020B0604020202020204" pitchFamily="34" charset="0"/>
              </a:rPr>
              <a:t> </a:t>
            </a:r>
            <a:r>
              <a:rPr lang="en-US" sz="1350" dirty="0" err="1">
                <a:latin typeface="Arial" panose="020B0604020202020204" pitchFamily="34" charset="0"/>
                <a:cs typeface="Arial" panose="020B0604020202020204" pitchFamily="34" charset="0"/>
              </a:rPr>
              <a:t>gian</a:t>
            </a:r>
            <a:r>
              <a:rPr lang="en-US" sz="1350" dirty="0">
                <a:latin typeface="Arial" panose="020B0604020202020204" pitchFamily="34" charset="0"/>
                <a:cs typeface="Arial" panose="020B0604020202020204" pitchFamily="34" charset="0"/>
              </a:rPr>
              <a:t> </a:t>
            </a:r>
            <a:r>
              <a:rPr lang="vi-VN" sz="1350" dirty="0">
                <a:cs typeface="Arial" panose="020B0604020202020204" pitchFamily="34" charset="0"/>
              </a:rPr>
              <a:t>dữ liệu</a:t>
            </a:r>
            <a:r>
              <a:rPr lang="en-US" sz="1350" dirty="0">
                <a:latin typeface="Arial" panose="020B0604020202020204" pitchFamily="34" charset="0"/>
                <a:cs typeface="Arial" panose="020B0604020202020204" pitchFamily="34" charset="0"/>
              </a:rPr>
              <a:t> </a:t>
            </a:r>
          </a:p>
          <a:p>
            <a:pPr>
              <a:lnSpc>
                <a:spcPct val="200000"/>
              </a:lnSpc>
              <a:buClr>
                <a:schemeClr val="accent2"/>
              </a:buClr>
            </a:pPr>
            <a:endParaRPr lang="en-US" sz="135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23BF80C-87FF-E186-7BB5-832F33FAD4FA}"/>
              </a:ext>
            </a:extLst>
          </p:cNvPr>
          <p:cNvSpPr/>
          <p:nvPr/>
        </p:nvSpPr>
        <p:spPr>
          <a:xfrm>
            <a:off x="908470" y="910482"/>
            <a:ext cx="4083169" cy="415498"/>
          </a:xfrm>
          <a:prstGeom prst="rect">
            <a:avLst/>
          </a:prstGeom>
        </p:spPr>
        <p:txBody>
          <a:bodyPr wrap="none">
            <a:spAutoFit/>
          </a:bodyPr>
          <a:lstStyle/>
          <a:p>
            <a:r>
              <a:rPr lang="en-US" altLang="vi-VN" sz="2100" b="1" dirty="0">
                <a:solidFill>
                  <a:srgbClr val="0070C0"/>
                </a:solidFill>
                <a:latin typeface="Arial" panose="020B0604020202020204" pitchFamily="34" charset="0"/>
                <a:cs typeface="Arial" panose="020B0604020202020204" pitchFamily="34" charset="0"/>
              </a:rPr>
              <a:t>Thành </a:t>
            </a:r>
            <a:r>
              <a:rPr lang="en-US" altLang="vi-VN" sz="2100" b="1" dirty="0" err="1">
                <a:solidFill>
                  <a:srgbClr val="0070C0"/>
                </a:solidFill>
                <a:latin typeface="Arial" panose="020B0604020202020204" pitchFamily="34" charset="0"/>
                <a:cs typeface="Arial" panose="020B0604020202020204" pitchFamily="34" charset="0"/>
              </a:rPr>
              <a:t>phần</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của</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hệ</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thống</a:t>
            </a:r>
            <a:r>
              <a:rPr lang="en-US" altLang="vi-VN" sz="2100" b="1" dirty="0">
                <a:solidFill>
                  <a:srgbClr val="0070C0"/>
                </a:solidFill>
                <a:latin typeface="Arial" panose="020B0604020202020204" pitchFamily="34" charset="0"/>
                <a:cs typeface="Arial" panose="020B0604020202020204" pitchFamily="34" charset="0"/>
              </a:rPr>
              <a:t> GIS </a:t>
            </a:r>
            <a:endParaRPr lang="en-US" sz="2100" dirty="0">
              <a:solidFill>
                <a:srgbClr val="0070C0"/>
              </a:solidFill>
              <a:latin typeface="Arial" panose="020B0604020202020204" pitchFamily="34" charset="0"/>
              <a:cs typeface="Arial" panose="020B0604020202020204" pitchFamily="34" charset="0"/>
            </a:endParaRPr>
          </a:p>
        </p:txBody>
      </p:sp>
      <p:pic>
        <p:nvPicPr>
          <p:cNvPr id="14" name="Graphic 13" descr="Upward trend">
            <a:extLst>
              <a:ext uri="{FF2B5EF4-FFF2-40B4-BE49-F238E27FC236}">
                <a16:creationId xmlns:a16="http://schemas.microsoft.com/office/drawing/2014/main" id="{C5FFB8EC-9F23-702A-F5F8-74D1EE78F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84227" y="4642432"/>
            <a:ext cx="685800" cy="685800"/>
          </a:xfrm>
          <a:prstGeom prst="rect">
            <a:avLst/>
          </a:prstGeom>
        </p:spPr>
      </p:pic>
      <p:pic>
        <p:nvPicPr>
          <p:cNvPr id="16" name="Graphic 15" descr="Database">
            <a:extLst>
              <a:ext uri="{FF2B5EF4-FFF2-40B4-BE49-F238E27FC236}">
                <a16:creationId xmlns:a16="http://schemas.microsoft.com/office/drawing/2014/main" id="{0C4F79CB-6D0C-3759-14E7-F54B05CD91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4227" y="2389273"/>
            <a:ext cx="685800" cy="685800"/>
          </a:xfrm>
          <a:prstGeom prst="rect">
            <a:avLst/>
          </a:prstGeom>
        </p:spPr>
      </p:pic>
      <p:pic>
        <p:nvPicPr>
          <p:cNvPr id="22" name="Picture 21">
            <a:extLst>
              <a:ext uri="{FF2B5EF4-FFF2-40B4-BE49-F238E27FC236}">
                <a16:creationId xmlns:a16="http://schemas.microsoft.com/office/drawing/2014/main" id="{45C66E59-BD5D-1F69-6667-E49356246B96}"/>
              </a:ext>
            </a:extLst>
          </p:cNvPr>
          <p:cNvPicPr>
            <a:picLocks noChangeAspect="1"/>
          </p:cNvPicPr>
          <p:nvPr/>
        </p:nvPicPr>
        <p:blipFill>
          <a:blip r:embed="rId6"/>
          <a:stretch>
            <a:fillRect/>
          </a:stretch>
        </p:blipFill>
        <p:spPr>
          <a:xfrm>
            <a:off x="6831214" y="1610032"/>
            <a:ext cx="567040" cy="464264"/>
          </a:xfrm>
          <a:prstGeom prst="rect">
            <a:avLst/>
          </a:prstGeom>
        </p:spPr>
      </p:pic>
      <p:pic>
        <p:nvPicPr>
          <p:cNvPr id="4" name="Graphic 3" descr="Presentation with pie chart">
            <a:extLst>
              <a:ext uri="{FF2B5EF4-FFF2-40B4-BE49-F238E27FC236}">
                <a16:creationId xmlns:a16="http://schemas.microsoft.com/office/drawing/2014/main" id="{2FC28993-8642-213C-9A86-05BDCD0A3A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9173" y="3212687"/>
            <a:ext cx="590279" cy="590279"/>
          </a:xfrm>
          <a:prstGeom prst="rect">
            <a:avLst/>
          </a:prstGeom>
        </p:spPr>
      </p:pic>
      <p:pic>
        <p:nvPicPr>
          <p:cNvPr id="9" name="Graphic 8" descr="Research">
            <a:extLst>
              <a:ext uri="{FF2B5EF4-FFF2-40B4-BE49-F238E27FC236}">
                <a16:creationId xmlns:a16="http://schemas.microsoft.com/office/drawing/2014/main" id="{8E9A5007-F311-749A-B63A-5767BABC2C1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4031" y="3956632"/>
            <a:ext cx="685800" cy="685800"/>
          </a:xfrm>
          <a:prstGeom prst="rect">
            <a:avLst/>
          </a:prstGeom>
        </p:spPr>
      </p:pic>
      <p:pic>
        <p:nvPicPr>
          <p:cNvPr id="15" name="Picture 14">
            <a:extLst>
              <a:ext uri="{FF2B5EF4-FFF2-40B4-BE49-F238E27FC236}">
                <a16:creationId xmlns:a16="http://schemas.microsoft.com/office/drawing/2014/main" id="{1D715673-923F-4C31-9D34-4490E360F0A4}"/>
              </a:ext>
            </a:extLst>
          </p:cNvPr>
          <p:cNvPicPr/>
          <p:nvPr/>
        </p:nvPicPr>
        <p:blipFill>
          <a:blip r:embed="rId11"/>
          <a:stretch>
            <a:fillRect/>
          </a:stretch>
        </p:blipFill>
        <p:spPr>
          <a:xfrm>
            <a:off x="908470" y="1807423"/>
            <a:ext cx="4523066" cy="2835008"/>
          </a:xfrm>
          <a:prstGeom prst="rect">
            <a:avLst/>
          </a:prstGeom>
        </p:spPr>
      </p:pic>
    </p:spTree>
    <p:extLst>
      <p:ext uri="{BB962C8B-B14F-4D97-AF65-F5344CB8AC3E}">
        <p14:creationId xmlns:p14="http://schemas.microsoft.com/office/powerpoint/2010/main" val="293218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812834-27AF-21A0-4320-4B774C288AE9}"/>
              </a:ext>
            </a:extLst>
          </p:cNvPr>
          <p:cNvPicPr>
            <a:picLocks noChangeAspect="1"/>
          </p:cNvPicPr>
          <p:nvPr/>
        </p:nvPicPr>
        <p:blipFill>
          <a:blip r:embed="rId2"/>
          <a:stretch>
            <a:fillRect/>
          </a:stretch>
        </p:blipFill>
        <p:spPr>
          <a:xfrm>
            <a:off x="1227439" y="1566598"/>
            <a:ext cx="5549268" cy="4159793"/>
          </a:xfrm>
          <a:prstGeom prst="rect">
            <a:avLst/>
          </a:prstGeom>
        </p:spPr>
      </p:pic>
      <p:pic>
        <p:nvPicPr>
          <p:cNvPr id="3074" name="Picture 2">
            <a:extLst>
              <a:ext uri="{FF2B5EF4-FFF2-40B4-BE49-F238E27FC236}">
                <a16:creationId xmlns:a16="http://schemas.microsoft.com/office/drawing/2014/main" id="{E00DB03B-131E-6B36-9DAB-18A7C1A4D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007" y="1539266"/>
            <a:ext cx="1009418" cy="11287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2EA10E4-935C-61CD-8FDE-0DAA00F882DC}"/>
              </a:ext>
            </a:extLst>
          </p:cNvPr>
          <p:cNvSpPr txBox="1"/>
          <p:nvPr/>
        </p:nvSpPr>
        <p:spPr>
          <a:xfrm>
            <a:off x="170227" y="2818750"/>
            <a:ext cx="1115649" cy="1131079"/>
          </a:xfrm>
          <a:prstGeom prst="rect">
            <a:avLst/>
          </a:prstGeom>
          <a:noFill/>
        </p:spPr>
        <p:txBody>
          <a:bodyPr wrap="square">
            <a:spAutoFit/>
          </a:bodyPr>
          <a:lstStyle/>
          <a:p>
            <a:pPr algn="l"/>
            <a:r>
              <a:rPr lang="en-US" sz="1350" dirty="0">
                <a:solidFill>
                  <a:srgbClr val="4C4C4C"/>
                </a:solidFill>
                <a:latin typeface="Avenir Next W01"/>
              </a:rPr>
              <a:t>Dr. Roger F. Tomlinson (1933–2014)</a:t>
            </a:r>
          </a:p>
          <a:p>
            <a:pPr algn="l"/>
            <a:r>
              <a:rPr lang="en-US" sz="1350" dirty="0">
                <a:solidFill>
                  <a:srgbClr val="4C4C4C"/>
                </a:solidFill>
                <a:latin typeface="Avenir Next W01"/>
              </a:rPr>
              <a:t>“The Father of GIS”</a:t>
            </a:r>
          </a:p>
        </p:txBody>
      </p:sp>
      <p:sp>
        <p:nvSpPr>
          <p:cNvPr id="7" name="Rectangle 6">
            <a:extLst>
              <a:ext uri="{FF2B5EF4-FFF2-40B4-BE49-F238E27FC236}">
                <a16:creationId xmlns:a16="http://schemas.microsoft.com/office/drawing/2014/main" id="{199D7E55-C049-44D0-A02E-43E7AE6366CD}"/>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0" name="Oval 9" descr="Small circle">
            <a:extLst>
              <a:ext uri="{FF2B5EF4-FFF2-40B4-BE49-F238E27FC236}">
                <a16:creationId xmlns:a16="http://schemas.microsoft.com/office/drawing/2014/main" id="{F290DEFE-941E-49E3-AA88-ED6422E8C13D}"/>
              </a:ext>
            </a:extLst>
          </p:cNvPr>
          <p:cNvSpPr/>
          <p:nvPr/>
        </p:nvSpPr>
        <p:spPr bwMode="blackWhite">
          <a:xfrm>
            <a:off x="296777" y="904149"/>
            <a:ext cx="559174" cy="559174"/>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bg1"/>
                </a:solidFill>
                <a:latin typeface="Arial" panose="020B0604020202020204" pitchFamily="34" charset="0"/>
                <a:cs typeface="Arial" panose="020B0604020202020204" pitchFamily="34" charset="0"/>
              </a:rPr>
              <a:t>3</a:t>
            </a:r>
          </a:p>
        </p:txBody>
      </p:sp>
      <p:sp>
        <p:nvSpPr>
          <p:cNvPr id="2" name="Rectangle 1">
            <a:extLst>
              <a:ext uri="{FF2B5EF4-FFF2-40B4-BE49-F238E27FC236}">
                <a16:creationId xmlns:a16="http://schemas.microsoft.com/office/drawing/2014/main" id="{0EF00506-A31C-1021-C50D-6117A623F6E4}"/>
              </a:ext>
            </a:extLst>
          </p:cNvPr>
          <p:cNvSpPr/>
          <p:nvPr/>
        </p:nvSpPr>
        <p:spPr>
          <a:xfrm>
            <a:off x="7433959" y="1566599"/>
            <a:ext cx="1673974" cy="4459811"/>
          </a:xfrm>
          <a:prstGeom prst="rect">
            <a:avLst/>
          </a:prstGeom>
        </p:spPr>
        <p:txBody>
          <a:bodyPr wrap="square">
            <a:spAutoFit/>
          </a:bodyPr>
          <a:lstStyle/>
          <a:p>
            <a:pPr>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1. </a:t>
            </a:r>
            <a:r>
              <a:rPr lang="vi-VN" sz="1350" dirty="0">
                <a:latin typeface="Arial" panose="020B0604020202020204" pitchFamily="34" charset="0"/>
                <a:ea typeface="Arial" panose="020B0604020202020204" pitchFamily="34" charset="0"/>
                <a:cs typeface="Arial" panose="020B0604020202020204" pitchFamily="34" charset="0"/>
              </a:rPr>
              <a:t>Nhập và biến đổi dữ liệu địa lý</a:t>
            </a:r>
            <a:endParaRPr lang="en-US" sz="1350" dirty="0">
              <a:latin typeface="Arial" panose="020B0604020202020204" pitchFamily="34" charset="0"/>
              <a:cs typeface="Arial" panose="020B0604020202020204" pitchFamily="34" charset="0"/>
            </a:endParaRP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 </a:t>
            </a: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2. </a:t>
            </a:r>
            <a:r>
              <a:rPr lang="vi-VN" sz="1350" dirty="0">
                <a:latin typeface="Arial" panose="020B0604020202020204" pitchFamily="34" charset="0"/>
                <a:ea typeface="Arial" panose="020B0604020202020204" pitchFamily="34" charset="0"/>
                <a:cs typeface="Arial" panose="020B0604020202020204" pitchFamily="34" charset="0"/>
              </a:rPr>
              <a:t>Quản lý dữ liệu</a:t>
            </a:r>
            <a:endParaRPr lang="en-US" sz="1350" dirty="0">
              <a:latin typeface="Arial" panose="020B0604020202020204" pitchFamily="34" charset="0"/>
              <a:cs typeface="Arial" panose="020B0604020202020204" pitchFamily="34" charset="0"/>
            </a:endParaRPr>
          </a:p>
          <a:p>
            <a:pPr>
              <a:lnSpc>
                <a:spcPct val="200000"/>
              </a:lnSpc>
              <a:buClr>
                <a:schemeClr val="accent2"/>
              </a:buClr>
            </a:pPr>
            <a:endParaRPr lang="en-US" sz="1350" dirty="0">
              <a:latin typeface="Arial" panose="020B0604020202020204" pitchFamily="34" charset="0"/>
              <a:ea typeface="Arial" panose="020B0604020202020204" pitchFamily="34" charset="0"/>
              <a:cs typeface="Arial" panose="020B0604020202020204" pitchFamily="34" charset="0"/>
            </a:endParaRPr>
          </a:p>
          <a:p>
            <a:pPr>
              <a:lnSpc>
                <a:spcPct val="200000"/>
              </a:lnSpc>
              <a:buClr>
                <a:schemeClr val="accent2"/>
              </a:buClr>
            </a:pPr>
            <a:r>
              <a:rPr lang="en-US" sz="1350" dirty="0">
                <a:latin typeface="Arial" panose="020B0604020202020204" pitchFamily="34" charset="0"/>
                <a:ea typeface="Arial" panose="020B0604020202020204" pitchFamily="34" charset="0"/>
                <a:cs typeface="Arial" panose="020B0604020202020204" pitchFamily="34" charset="0"/>
              </a:rPr>
              <a:t>3. </a:t>
            </a:r>
            <a:r>
              <a:rPr lang="vi-VN" sz="1350" dirty="0">
                <a:latin typeface="Arial" panose="020B0604020202020204" pitchFamily="34" charset="0"/>
                <a:ea typeface="Arial" panose="020B0604020202020204" pitchFamily="34" charset="0"/>
                <a:cs typeface="Arial" panose="020B0604020202020204" pitchFamily="34" charset="0"/>
              </a:rPr>
              <a:t>Hiển thị dữ liệu</a:t>
            </a:r>
            <a:endParaRPr lang="en-US" sz="1350" dirty="0">
              <a:latin typeface="Arial" panose="020B0604020202020204" pitchFamily="34" charset="0"/>
              <a:ea typeface="Arial" panose="020B0604020202020204" pitchFamily="34" charset="0"/>
              <a:cs typeface="Arial" panose="020B0604020202020204" pitchFamily="34" charset="0"/>
            </a:endParaRPr>
          </a:p>
          <a:p>
            <a:pPr>
              <a:lnSpc>
                <a:spcPct val="200000"/>
              </a:lnSpc>
              <a:buClr>
                <a:schemeClr val="accent2"/>
              </a:buClr>
            </a:pPr>
            <a:endParaRPr lang="en-US" sz="1350" dirty="0">
              <a:cs typeface="Arial" panose="020B0604020202020204" pitchFamily="34" charset="0"/>
            </a:endParaRPr>
          </a:p>
          <a:p>
            <a:pPr>
              <a:lnSpc>
                <a:spcPct val="200000"/>
              </a:lnSpc>
              <a:buClr>
                <a:schemeClr val="accent2"/>
              </a:buClr>
            </a:pPr>
            <a:r>
              <a:rPr lang="en-US" sz="1350" dirty="0">
                <a:cs typeface="Arial" panose="020B0604020202020204" pitchFamily="34" charset="0"/>
              </a:rPr>
              <a:t>4.</a:t>
            </a:r>
            <a:r>
              <a:rPr lang="vi-VN" sz="1350" dirty="0">
                <a:cs typeface="Arial" panose="020B0604020202020204" pitchFamily="34" charset="0"/>
              </a:rPr>
              <a:t>Truy vấn tìm kiếm</a:t>
            </a:r>
            <a:endParaRPr lang="en-US" sz="1350" dirty="0">
              <a:cs typeface="Arial" panose="020B0604020202020204" pitchFamily="34" charset="0"/>
            </a:endParaRPr>
          </a:p>
          <a:p>
            <a:pPr>
              <a:lnSpc>
                <a:spcPct val="200000"/>
              </a:lnSpc>
              <a:buClr>
                <a:schemeClr val="accent2"/>
              </a:buClr>
            </a:pPr>
            <a:endParaRPr lang="en-US" sz="900" dirty="0">
              <a:cs typeface="Arial" panose="020B0604020202020204" pitchFamily="34" charset="0"/>
            </a:endParaRPr>
          </a:p>
          <a:p>
            <a:pPr>
              <a:buClr>
                <a:schemeClr val="accent2"/>
              </a:buClr>
            </a:pPr>
            <a:r>
              <a:rPr lang="en-US" sz="1350" dirty="0">
                <a:cs typeface="Arial" panose="020B0604020202020204" pitchFamily="34" charset="0"/>
              </a:rPr>
              <a:t>5. P</a:t>
            </a:r>
            <a:r>
              <a:rPr lang="vi-VN" sz="1350" dirty="0">
                <a:cs typeface="Arial" panose="020B0604020202020204" pitchFamily="34" charset="0"/>
              </a:rPr>
              <a:t>hân tích </a:t>
            </a:r>
            <a:r>
              <a:rPr lang="en-US" sz="1350" dirty="0" err="1">
                <a:latin typeface="Arial" panose="020B0604020202020204" pitchFamily="34" charset="0"/>
                <a:cs typeface="Arial" panose="020B0604020202020204" pitchFamily="34" charset="0"/>
              </a:rPr>
              <a:t>không</a:t>
            </a:r>
            <a:r>
              <a:rPr lang="en-US" sz="1350" dirty="0">
                <a:latin typeface="Arial" panose="020B0604020202020204" pitchFamily="34" charset="0"/>
                <a:cs typeface="Arial" panose="020B0604020202020204" pitchFamily="34" charset="0"/>
              </a:rPr>
              <a:t> </a:t>
            </a:r>
            <a:r>
              <a:rPr lang="en-US" sz="1350" dirty="0" err="1">
                <a:latin typeface="Arial" panose="020B0604020202020204" pitchFamily="34" charset="0"/>
                <a:cs typeface="Arial" panose="020B0604020202020204" pitchFamily="34" charset="0"/>
              </a:rPr>
              <a:t>gian</a:t>
            </a:r>
            <a:r>
              <a:rPr lang="en-US" sz="1350" dirty="0">
                <a:latin typeface="Arial" panose="020B0604020202020204" pitchFamily="34" charset="0"/>
                <a:cs typeface="Arial" panose="020B0604020202020204" pitchFamily="34" charset="0"/>
              </a:rPr>
              <a:t> </a:t>
            </a:r>
            <a:r>
              <a:rPr lang="vi-VN" sz="1350" dirty="0">
                <a:cs typeface="Arial" panose="020B0604020202020204" pitchFamily="34" charset="0"/>
              </a:rPr>
              <a:t>dữ liệu</a:t>
            </a:r>
            <a:r>
              <a:rPr lang="en-US" sz="1350" dirty="0">
                <a:latin typeface="Arial" panose="020B0604020202020204" pitchFamily="34" charset="0"/>
                <a:cs typeface="Arial" panose="020B0604020202020204" pitchFamily="34" charset="0"/>
              </a:rPr>
              <a:t> </a:t>
            </a:r>
          </a:p>
          <a:p>
            <a:pPr>
              <a:lnSpc>
                <a:spcPct val="200000"/>
              </a:lnSpc>
              <a:buClr>
                <a:schemeClr val="accent2"/>
              </a:buClr>
            </a:pPr>
            <a:endParaRPr lang="en-US" sz="135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323BF80C-87FF-E186-7BB5-832F33FAD4FA}"/>
              </a:ext>
            </a:extLst>
          </p:cNvPr>
          <p:cNvSpPr/>
          <p:nvPr/>
        </p:nvSpPr>
        <p:spPr>
          <a:xfrm>
            <a:off x="908470" y="910482"/>
            <a:ext cx="3977371" cy="415498"/>
          </a:xfrm>
          <a:prstGeom prst="rect">
            <a:avLst/>
          </a:prstGeom>
        </p:spPr>
        <p:txBody>
          <a:bodyPr wrap="none">
            <a:spAutoFit/>
          </a:bodyPr>
          <a:lstStyle/>
          <a:p>
            <a:r>
              <a:rPr lang="en-US" altLang="vi-VN" sz="2100" b="1" dirty="0" err="1">
                <a:solidFill>
                  <a:srgbClr val="0070C0"/>
                </a:solidFill>
                <a:latin typeface="Arial" panose="020B0604020202020204" pitchFamily="34" charset="0"/>
                <a:cs typeface="Arial" panose="020B0604020202020204" pitchFamily="34" charset="0"/>
              </a:rPr>
              <a:t>Chức</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năng</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của</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hệ</a:t>
            </a:r>
            <a:r>
              <a:rPr lang="en-US" altLang="vi-VN" sz="2100" b="1" dirty="0">
                <a:solidFill>
                  <a:srgbClr val="0070C0"/>
                </a:solidFill>
                <a:latin typeface="Arial" panose="020B0604020202020204" pitchFamily="34" charset="0"/>
                <a:cs typeface="Arial" panose="020B0604020202020204" pitchFamily="34" charset="0"/>
              </a:rPr>
              <a:t> </a:t>
            </a:r>
            <a:r>
              <a:rPr lang="en-US" altLang="vi-VN" sz="2100" b="1" dirty="0" err="1">
                <a:solidFill>
                  <a:srgbClr val="0070C0"/>
                </a:solidFill>
                <a:latin typeface="Arial" panose="020B0604020202020204" pitchFamily="34" charset="0"/>
                <a:cs typeface="Arial" panose="020B0604020202020204" pitchFamily="34" charset="0"/>
              </a:rPr>
              <a:t>thống</a:t>
            </a:r>
            <a:r>
              <a:rPr lang="en-US" altLang="vi-VN" sz="2100" b="1" dirty="0">
                <a:solidFill>
                  <a:srgbClr val="0070C0"/>
                </a:solidFill>
                <a:latin typeface="Arial" panose="020B0604020202020204" pitchFamily="34" charset="0"/>
                <a:cs typeface="Arial" panose="020B0604020202020204" pitchFamily="34" charset="0"/>
              </a:rPr>
              <a:t> GIS </a:t>
            </a:r>
            <a:endParaRPr lang="en-US" sz="2100" dirty="0">
              <a:solidFill>
                <a:srgbClr val="0070C0"/>
              </a:solidFill>
              <a:latin typeface="Arial" panose="020B0604020202020204" pitchFamily="34" charset="0"/>
              <a:cs typeface="Arial" panose="020B0604020202020204" pitchFamily="34" charset="0"/>
            </a:endParaRPr>
          </a:p>
        </p:txBody>
      </p:sp>
      <p:pic>
        <p:nvPicPr>
          <p:cNvPr id="14" name="Graphic 13" descr="Upward trend">
            <a:extLst>
              <a:ext uri="{FF2B5EF4-FFF2-40B4-BE49-F238E27FC236}">
                <a16:creationId xmlns:a16="http://schemas.microsoft.com/office/drawing/2014/main" id="{C5FFB8EC-9F23-702A-F5F8-74D1EE78F0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84227" y="4642432"/>
            <a:ext cx="685800" cy="685800"/>
          </a:xfrm>
          <a:prstGeom prst="rect">
            <a:avLst/>
          </a:prstGeom>
        </p:spPr>
      </p:pic>
      <p:pic>
        <p:nvPicPr>
          <p:cNvPr id="16" name="Graphic 15" descr="Database">
            <a:extLst>
              <a:ext uri="{FF2B5EF4-FFF2-40B4-BE49-F238E27FC236}">
                <a16:creationId xmlns:a16="http://schemas.microsoft.com/office/drawing/2014/main" id="{0C4F79CB-6D0C-3759-14E7-F54B05CD91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84227" y="2389273"/>
            <a:ext cx="685800" cy="685800"/>
          </a:xfrm>
          <a:prstGeom prst="rect">
            <a:avLst/>
          </a:prstGeom>
        </p:spPr>
      </p:pic>
      <p:pic>
        <p:nvPicPr>
          <p:cNvPr id="22" name="Picture 21">
            <a:extLst>
              <a:ext uri="{FF2B5EF4-FFF2-40B4-BE49-F238E27FC236}">
                <a16:creationId xmlns:a16="http://schemas.microsoft.com/office/drawing/2014/main" id="{45C66E59-BD5D-1F69-6667-E49356246B96}"/>
              </a:ext>
            </a:extLst>
          </p:cNvPr>
          <p:cNvPicPr>
            <a:picLocks noChangeAspect="1"/>
          </p:cNvPicPr>
          <p:nvPr/>
        </p:nvPicPr>
        <p:blipFill>
          <a:blip r:embed="rId8"/>
          <a:stretch>
            <a:fillRect/>
          </a:stretch>
        </p:blipFill>
        <p:spPr>
          <a:xfrm>
            <a:off x="6831214" y="1610032"/>
            <a:ext cx="567040" cy="464264"/>
          </a:xfrm>
          <a:prstGeom prst="rect">
            <a:avLst/>
          </a:prstGeom>
        </p:spPr>
      </p:pic>
      <p:pic>
        <p:nvPicPr>
          <p:cNvPr id="4" name="Graphic 3" descr="Presentation with pie chart">
            <a:extLst>
              <a:ext uri="{FF2B5EF4-FFF2-40B4-BE49-F238E27FC236}">
                <a16:creationId xmlns:a16="http://schemas.microsoft.com/office/drawing/2014/main" id="{2FC28993-8642-213C-9A86-05BDCD0A3A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89173" y="3212687"/>
            <a:ext cx="590279" cy="590279"/>
          </a:xfrm>
          <a:prstGeom prst="rect">
            <a:avLst/>
          </a:prstGeom>
        </p:spPr>
      </p:pic>
      <p:pic>
        <p:nvPicPr>
          <p:cNvPr id="9" name="Graphic 8" descr="Research">
            <a:extLst>
              <a:ext uri="{FF2B5EF4-FFF2-40B4-BE49-F238E27FC236}">
                <a16:creationId xmlns:a16="http://schemas.microsoft.com/office/drawing/2014/main" id="{8E9A5007-F311-749A-B63A-5767BABC2C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34031" y="3956632"/>
            <a:ext cx="685800" cy="685800"/>
          </a:xfrm>
          <a:prstGeom prst="rect">
            <a:avLst/>
          </a:prstGeom>
        </p:spPr>
      </p:pic>
    </p:spTree>
    <p:extLst>
      <p:ext uri="{BB962C8B-B14F-4D97-AF65-F5344CB8AC3E}">
        <p14:creationId xmlns:p14="http://schemas.microsoft.com/office/powerpoint/2010/main" val="144595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5" name="Rectangle 4">
            <a:extLst>
              <a:ext uri="{FF2B5EF4-FFF2-40B4-BE49-F238E27FC236}">
                <a16:creationId xmlns:a16="http://schemas.microsoft.com/office/drawing/2014/main" id="{82A48A23-7445-6966-607F-CF6B71050206}"/>
              </a:ext>
            </a:extLst>
          </p:cNvPr>
          <p:cNvSpPr/>
          <p:nvPr/>
        </p:nvSpPr>
        <p:spPr>
          <a:xfrm>
            <a:off x="976411" y="1007957"/>
            <a:ext cx="4703486" cy="369332"/>
          </a:xfrm>
          <a:prstGeom prst="rect">
            <a:avLst/>
          </a:prstGeom>
        </p:spPr>
        <p:txBody>
          <a:bodyPr wrap="square">
            <a:spAutoFit/>
          </a:bodyPr>
          <a:lstStyle/>
          <a:p>
            <a:pPr>
              <a:buClr>
                <a:schemeClr val="accent2"/>
              </a:buClr>
            </a:pPr>
            <a:r>
              <a:rPr lang="en-US" dirty="0">
                <a:latin typeface="Arial" panose="020B0604020202020204" pitchFamily="34" charset="0"/>
                <a:ea typeface="Arial" panose="020B0604020202020204" pitchFamily="34" charset="0"/>
                <a:cs typeface="Arial" panose="020B0604020202020204" pitchFamily="34" charset="0"/>
              </a:rPr>
              <a:t> </a:t>
            </a:r>
            <a:r>
              <a:rPr lang="en-US" dirty="0" err="1">
                <a:latin typeface="Arial" panose="020B0604020202020204" pitchFamily="34" charset="0"/>
                <a:ea typeface="Arial" panose="020B0604020202020204" pitchFamily="34" charset="0"/>
                <a:cs typeface="Arial" panose="020B0604020202020204" pitchFamily="34" charset="0"/>
              </a:rPr>
              <a:t>Chức</a:t>
            </a:r>
            <a:r>
              <a:rPr lang="en-US" dirty="0">
                <a:latin typeface="Arial" panose="020B0604020202020204" pitchFamily="34" charset="0"/>
                <a:ea typeface="Arial" panose="020B0604020202020204" pitchFamily="34" charset="0"/>
                <a:cs typeface="Arial" panose="020B0604020202020204" pitchFamily="34" charset="0"/>
              </a:rPr>
              <a:t> </a:t>
            </a:r>
            <a:r>
              <a:rPr lang="en-US" dirty="0" err="1">
                <a:latin typeface="Arial" panose="020B0604020202020204" pitchFamily="34" charset="0"/>
                <a:ea typeface="Arial" panose="020B0604020202020204" pitchFamily="34" charset="0"/>
                <a:cs typeface="Arial" panose="020B0604020202020204" pitchFamily="34" charset="0"/>
              </a:rPr>
              <a:t>năng</a:t>
            </a:r>
            <a:r>
              <a:rPr lang="en-US" dirty="0">
                <a:latin typeface="Arial" panose="020B0604020202020204" pitchFamily="34" charset="0"/>
                <a:ea typeface="Arial" panose="020B0604020202020204" pitchFamily="34" charset="0"/>
                <a:cs typeface="Arial" panose="020B0604020202020204" pitchFamily="34" charset="0"/>
              </a:rPr>
              <a:t> n</a:t>
            </a:r>
            <a:r>
              <a:rPr lang="vi-VN" dirty="0">
                <a:latin typeface="Arial" panose="020B0604020202020204" pitchFamily="34" charset="0"/>
                <a:ea typeface="Arial" panose="020B0604020202020204" pitchFamily="34" charset="0"/>
                <a:cs typeface="Arial" panose="020B0604020202020204" pitchFamily="34" charset="0"/>
              </a:rPr>
              <a:t>hập và biến đổi dữ liệu địa lý</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4FE33F6-F271-8454-5A4D-535478BDE436}"/>
              </a:ext>
            </a:extLst>
          </p:cNvPr>
          <p:cNvPicPr>
            <a:picLocks noChangeAspect="1"/>
          </p:cNvPicPr>
          <p:nvPr/>
        </p:nvPicPr>
        <p:blipFill>
          <a:blip r:embed="rId3"/>
          <a:stretch>
            <a:fillRect/>
          </a:stretch>
        </p:blipFill>
        <p:spPr>
          <a:xfrm>
            <a:off x="404732" y="919567"/>
            <a:ext cx="530858" cy="434639"/>
          </a:xfrm>
          <a:prstGeom prst="rect">
            <a:avLst/>
          </a:prstGeom>
        </p:spPr>
      </p:pic>
      <p:sp>
        <p:nvSpPr>
          <p:cNvPr id="3" name="Rectangle 2">
            <a:extLst>
              <a:ext uri="{FF2B5EF4-FFF2-40B4-BE49-F238E27FC236}">
                <a16:creationId xmlns:a16="http://schemas.microsoft.com/office/drawing/2014/main" id="{76DA82F9-D68A-4571-95B9-A703D3162BB8}"/>
              </a:ext>
            </a:extLst>
          </p:cNvPr>
          <p:cNvSpPr/>
          <p:nvPr/>
        </p:nvSpPr>
        <p:spPr>
          <a:xfrm>
            <a:off x="166435" y="1532254"/>
            <a:ext cx="8792927" cy="1048236"/>
          </a:xfrm>
          <a:prstGeom prst="rect">
            <a:avLst/>
          </a:prstGeom>
        </p:spPr>
        <p:txBody>
          <a:bodyPr wrap="square">
            <a:spAutoFit/>
          </a:bodyPr>
          <a:lstStyle/>
          <a:p>
            <a:pPr>
              <a:lnSpc>
                <a:spcPct val="130000"/>
              </a:lnSpc>
              <a:spcBef>
                <a:spcPts val="450"/>
              </a:spcBef>
            </a:pPr>
            <a:r>
              <a:rPr lang="en-US" sz="1650" dirty="0" err="1">
                <a:latin typeface="Arial" panose="020B0604020202020204" pitchFamily="34" charset="0"/>
                <a:ea typeface="Times New Roman" panose="02020603050405020304" pitchFamily="18" charset="0"/>
                <a:cs typeface="Arial" panose="020B0604020202020204" pitchFamily="34" charset="0"/>
              </a:rPr>
              <a:t>Đây</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là</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quá</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trình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chuyển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đổi</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dạng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dữ</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liệu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từ</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bản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đồ</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giấy</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từ</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tài</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liệu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văn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bản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khác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nhau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hoặc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từ</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các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dữ</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liệu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dạng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số</a:t>
            </a:r>
            <a:r>
              <a:rPr lang="en-US" sz="1650" dirty="0">
                <a:latin typeface="Arial" panose="020B0604020202020204" pitchFamily="34" charset="0"/>
                <a:ea typeface="Times New Roman" panose="02020603050405020304" pitchFamily="18" charset="0"/>
                <a:cs typeface="Arial" panose="020B0604020202020204" pitchFamily="34" charset="0"/>
              </a:rPr>
              <a:t> sang </a:t>
            </a:r>
            <a:r>
              <a:rPr lang="en-US" sz="1650" dirty="0" err="1">
                <a:latin typeface="Arial" panose="020B0604020202020204" pitchFamily="34" charset="0"/>
                <a:ea typeface="Times New Roman" panose="02020603050405020304" pitchFamily="18" charset="0"/>
                <a:cs typeface="Arial" panose="020B0604020202020204" pitchFamily="34" charset="0"/>
              </a:rPr>
              <a:t>dữ</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liệu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số</a:t>
            </a:r>
            <a:r>
              <a:rPr lang="en-US" sz="1650" dirty="0">
                <a:latin typeface="Arial" panose="020B0604020202020204" pitchFamily="34" charset="0"/>
                <a:ea typeface="Times New Roman" panose="02020603050405020304" pitchFamily="18" charset="0"/>
                <a:cs typeface="Arial" panose="020B0604020202020204" pitchFamily="34" charset="0"/>
              </a:rPr>
              <a:t> ở </a:t>
            </a:r>
            <a:r>
              <a:rPr lang="en-US" sz="1650" dirty="0" err="1">
                <a:latin typeface="Arial" panose="020B0604020202020204" pitchFamily="34" charset="0"/>
                <a:ea typeface="Times New Roman" panose="02020603050405020304" pitchFamily="18" charset="0"/>
                <a:cs typeface="Arial" panose="020B0604020202020204" pitchFamily="34" charset="0"/>
              </a:rPr>
              <a:t>một</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định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dạng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phù</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hợp</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có</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thể</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sử</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dụng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được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trong</a:t>
            </a:r>
            <a:r>
              <a:rPr lang="en-US" sz="1650" dirty="0">
                <a:latin typeface="Arial" panose="020B0604020202020204" pitchFamily="34" charset="0"/>
                <a:ea typeface="Times New Roman" panose="02020603050405020304" pitchFamily="18" charset="0"/>
                <a:cs typeface="Arial" panose="020B0604020202020204" pitchFamily="34" charset="0"/>
              </a:rPr>
              <a:t> CSDL GIS </a:t>
            </a:r>
            <a:r>
              <a:rPr lang="en-US" sz="1650" dirty="0" err="1">
                <a:latin typeface="Arial" panose="020B0604020202020204" pitchFamily="34" charset="0"/>
                <a:ea typeface="Times New Roman" panose="02020603050405020304" pitchFamily="18" charset="0"/>
                <a:cs typeface="Arial" panose="020B0604020202020204" pitchFamily="34" charset="0"/>
              </a:rPr>
              <a:t>đã</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được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thiết</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kế</a:t>
            </a:r>
            <a:r>
              <a:rPr lang="en-US" sz="1650" dirty="0">
                <a:latin typeface="Arial" panose="020B0604020202020204" pitchFamily="34" charset="0"/>
                <a:ea typeface="Times New Roman" panose="02020603050405020304" pitchFamily="18" charset="0"/>
                <a:cs typeface="Arial" panose="020B0604020202020204" pitchFamily="34" charset="0"/>
              </a:rPr>
              <a:t>.</a:t>
            </a:r>
          </a:p>
        </p:txBody>
      </p:sp>
      <p:sp>
        <p:nvSpPr>
          <p:cNvPr id="4" name="Rectangle 3">
            <a:extLst>
              <a:ext uri="{FF2B5EF4-FFF2-40B4-BE49-F238E27FC236}">
                <a16:creationId xmlns:a16="http://schemas.microsoft.com/office/drawing/2014/main" id="{5E7F2B4C-5C12-4108-A40A-EF546A3414C8}"/>
              </a:ext>
            </a:extLst>
          </p:cNvPr>
          <p:cNvSpPr/>
          <p:nvPr/>
        </p:nvSpPr>
        <p:spPr>
          <a:xfrm>
            <a:off x="166434" y="2701149"/>
            <a:ext cx="4695713" cy="3382529"/>
          </a:xfrm>
          <a:prstGeom prst="rect">
            <a:avLst/>
          </a:prstGeom>
        </p:spPr>
        <p:txBody>
          <a:bodyPr wrap="square">
            <a:spAutoFit/>
          </a:bodyPr>
          <a:lstStyle/>
          <a:p>
            <a:pPr>
              <a:lnSpc>
                <a:spcPct val="130000"/>
              </a:lnSpc>
              <a:spcBef>
                <a:spcPts val="450"/>
              </a:spcBef>
            </a:pP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nội</a:t>
            </a:r>
            <a:r>
              <a:rPr lang="en-US" sz="1500" dirty="0">
                <a:latin typeface="Arial" panose="020B0604020202020204" pitchFamily="34" charset="0"/>
                <a:ea typeface="Times New Roman" panose="02020603050405020304" pitchFamily="18" charset="0"/>
                <a:cs typeface="Arial" panose="020B0604020202020204" pitchFamily="34" charset="0"/>
              </a:rPr>
              <a:t> dung c</a:t>
            </a:r>
            <a:r>
              <a:rPr lang="vi-VN" sz="1500" dirty="0">
                <a:latin typeface="Arial" panose="020B0604020202020204" pitchFamily="34" charset="0"/>
                <a:ea typeface="Times New Roman" panose="02020603050405020304" pitchFamily="18" charset="0"/>
                <a:cs typeface="Arial" panose="020B0604020202020204" pitchFamily="34" charset="0"/>
              </a:rPr>
              <a:t>ơ</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như</a:t>
            </a:r>
            <a:r>
              <a:rPr lang="en-US" sz="1500" dirty="0">
                <a:latin typeface="Arial" panose="020B0604020202020204" pitchFamily="34" charset="0"/>
                <a:ea typeface="Times New Roman" panose="02020603050405020304" pitchFamily="18" charset="0"/>
                <a:cs typeface="Arial" panose="020B0604020202020204" pitchFamily="34" charset="0"/>
              </a:rPr>
              <a:t>:</a:t>
            </a:r>
          </a:p>
          <a:p>
            <a:pPr marL="257175" indent="-257175">
              <a:lnSpc>
                <a:spcPct val="130000"/>
              </a:lnSpc>
              <a:spcBef>
                <a:spcPts val="450"/>
              </a:spcBef>
              <a:buFont typeface="Wingdings" panose="05000000000000000000" pitchFamily="2" charset="2"/>
              <a:buChar char="Ø"/>
            </a:pPr>
            <a:r>
              <a:rPr lang="en-US" sz="1500" dirty="0" err="1">
                <a:latin typeface="Arial" panose="020B0604020202020204" pitchFamily="34" charset="0"/>
                <a:ea typeface="Times New Roman" panose="02020603050405020304" pitchFamily="18" charset="0"/>
                <a:cs typeface="Arial" panose="020B0604020202020204" pitchFamily="34" charset="0"/>
              </a:rPr>
              <a:t>Chuyển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đổi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khuôn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dạng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cấu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trúc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a:t>
            </a:r>
          </a:p>
          <a:p>
            <a:pPr marL="257175" indent="-257175">
              <a:lnSpc>
                <a:spcPct val="130000"/>
              </a:lnSpc>
              <a:spcBef>
                <a:spcPts val="450"/>
              </a:spcBef>
              <a:buFont typeface="Wingdings" panose="05000000000000000000" pitchFamily="2" charset="2"/>
              <a:buChar char="Ø"/>
            </a:pPr>
            <a:r>
              <a:rPr lang="en-US" sz="1500" dirty="0" err="1">
                <a:latin typeface="Arial" panose="020B0604020202020204" pitchFamily="34" charset="0"/>
                <a:ea typeface="Times New Roman" panose="02020603050405020304" pitchFamily="18" charset="0"/>
                <a:cs typeface="Arial" panose="020B0604020202020204" pitchFamily="34" charset="0"/>
              </a:rPr>
              <a:t>Biên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tập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làm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sạch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xây</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dựng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cấu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trúc</a:t>
            </a:r>
            <a:r>
              <a:rPr lang="en-US" sz="1500" dirty="0">
                <a:latin typeface="Arial" panose="020B0604020202020204" pitchFamily="34" charset="0"/>
                <a:ea typeface="Times New Roman" panose="02020603050405020304" pitchFamily="18" charset="0"/>
                <a:cs typeface="Arial" panose="020B0604020202020204" pitchFamily="34" charset="0"/>
              </a:rPr>
              <a:t> topo (</a:t>
            </a:r>
            <a:r>
              <a:rPr lang="en-US" sz="1500" dirty="0" err="1">
                <a:latin typeface="Arial" panose="020B0604020202020204" pitchFamily="34" charset="0"/>
                <a:ea typeface="Times New Roman" panose="02020603050405020304" pitchFamily="18" charset="0"/>
                <a:cs typeface="Arial" panose="020B0604020202020204" pitchFamily="34" charset="0"/>
              </a:rPr>
              <a:t>quan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hệ</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không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gian</a:t>
            </a:r>
            <a:r>
              <a:rPr lang="en-US" sz="1500" dirty="0">
                <a:latin typeface="Arial" panose="020B0604020202020204" pitchFamily="34" charset="0"/>
                <a:ea typeface="Times New Roman" panose="02020603050405020304" pitchFamily="18" charset="0"/>
                <a:cs typeface="Arial" panose="020B0604020202020204" pitchFamily="34" charset="0"/>
              </a:rPr>
              <a:t>).</a:t>
            </a:r>
          </a:p>
          <a:p>
            <a:pPr marL="257175" indent="-257175">
              <a:lnSpc>
                <a:spcPct val="130000"/>
              </a:lnSpc>
              <a:spcBef>
                <a:spcPts val="450"/>
              </a:spcBef>
              <a:buFont typeface="Wingdings" panose="05000000000000000000" pitchFamily="2" charset="2"/>
              <a:buChar char="Ø"/>
            </a:pPr>
            <a:r>
              <a:rPr lang="en-US" sz="1500" dirty="0" err="1">
                <a:latin typeface="Arial" panose="020B0604020202020204" pitchFamily="34" charset="0"/>
                <a:ea typeface="Times New Roman" panose="02020603050405020304" pitchFamily="18" charset="0"/>
                <a:cs typeface="Arial" panose="020B0604020202020204" pitchFamily="34" charset="0"/>
              </a:rPr>
              <a:t>Gắn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thuộc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tính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đối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tượng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liên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kết</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không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gian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thuộc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tính</a:t>
            </a:r>
            <a:r>
              <a:rPr lang="en-US" sz="1500" dirty="0">
                <a:latin typeface="Arial" panose="020B0604020202020204" pitchFamily="34" charset="0"/>
                <a:ea typeface="Times New Roman" panose="02020603050405020304" pitchFamily="18" charset="0"/>
                <a:cs typeface="Arial" panose="020B0604020202020204" pitchFamily="34" charset="0"/>
              </a:rPr>
              <a:t>.</a:t>
            </a:r>
          </a:p>
          <a:p>
            <a:pPr marL="257175" indent="-257175">
              <a:lnSpc>
                <a:spcPct val="130000"/>
              </a:lnSpc>
              <a:spcBef>
                <a:spcPts val="450"/>
              </a:spcBef>
              <a:buFont typeface="Wingdings" panose="05000000000000000000" pitchFamily="2" charset="2"/>
              <a:buChar char="Ø"/>
            </a:pPr>
            <a:r>
              <a:rPr lang="en-US" sz="1500" dirty="0">
                <a:latin typeface="Arial" panose="020B0604020202020204" pitchFamily="34" charset="0"/>
                <a:ea typeface="Times New Roman" panose="02020603050405020304" pitchFamily="18" charset="0"/>
                <a:cs typeface="Arial" panose="020B0604020202020204" pitchFamily="34" charset="0"/>
              </a:rPr>
              <a:t>Hoàn </a:t>
            </a:r>
            <a:r>
              <a:rPr lang="en-US" sz="1500" dirty="0" err="1">
                <a:latin typeface="Arial" panose="020B0604020202020204" pitchFamily="34" charset="0"/>
                <a:ea typeface="Times New Roman" panose="02020603050405020304" pitchFamily="18" charset="0"/>
                <a:cs typeface="Arial" panose="020B0604020202020204" pitchFamily="34" charset="0"/>
              </a:rPr>
              <a:t>thiện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lớp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thông</a:t>
            </a:r>
            <a:r>
              <a:rPr lang="en-US" sz="1500" dirty="0">
                <a:latin typeface="Arial" panose="020B0604020202020204" pitchFamily="34" charset="0"/>
                <a:ea typeface="Times New Roman" panose="02020603050405020304" pitchFamily="18" charset="0"/>
                <a:cs typeface="Arial" panose="020B0604020202020204" pitchFamily="34" charset="0"/>
              </a:rPr>
              <a:t> tin,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hợp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trình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bày</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a:t>
            </a:r>
          </a:p>
          <a:p>
            <a:pPr marL="257175" indent="-257175">
              <a:lnSpc>
                <a:spcPct val="130000"/>
              </a:lnSpc>
              <a:spcBef>
                <a:spcPts val="450"/>
              </a:spcBef>
              <a:buFont typeface="Wingdings" panose="05000000000000000000" pitchFamily="2" charset="2"/>
              <a:buChar char="Ø"/>
            </a:pPr>
            <a:r>
              <a:rPr lang="en-US" sz="1500" dirty="0" err="1">
                <a:latin typeface="Arial" panose="020B0604020202020204" pitchFamily="34" charset="0"/>
                <a:ea typeface="Times New Roman" panose="02020603050405020304" pitchFamily="18" charset="0"/>
                <a:cs typeface="Arial" panose="020B0604020202020204" pitchFamily="34" charset="0"/>
              </a:rPr>
              <a:t>Chuyển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đổi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hệ</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quy</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chiếu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hệ</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tọa</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độ</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nếu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cần</a:t>
            </a:r>
            <a:r>
              <a:rPr lang="en-US" sz="1500" dirty="0">
                <a:latin typeface="Arial" panose="020B0604020202020204" pitchFamily="34" charset="0"/>
                <a:ea typeface="Times New Roman" panose="02020603050405020304" pitchFamily="18" charset="0"/>
                <a:cs typeface="Arial" panose="020B0604020202020204" pitchFamily="34" charset="0"/>
              </a:rPr>
              <a:t>.</a:t>
            </a:r>
          </a:p>
        </p:txBody>
      </p:sp>
      <p:pic>
        <p:nvPicPr>
          <p:cNvPr id="7" name="Picture 6">
            <a:extLst>
              <a:ext uri="{FF2B5EF4-FFF2-40B4-BE49-F238E27FC236}">
                <a16:creationId xmlns:a16="http://schemas.microsoft.com/office/drawing/2014/main" id="{15D6E912-03A7-4492-A003-F679F9139599}"/>
              </a:ext>
            </a:extLst>
          </p:cNvPr>
          <p:cNvPicPr>
            <a:picLocks noChangeAspect="1"/>
          </p:cNvPicPr>
          <p:nvPr/>
        </p:nvPicPr>
        <p:blipFill>
          <a:blip r:embed="rId4"/>
          <a:stretch>
            <a:fillRect/>
          </a:stretch>
        </p:blipFill>
        <p:spPr>
          <a:xfrm>
            <a:off x="4767629" y="2896787"/>
            <a:ext cx="4286250" cy="2636044"/>
          </a:xfrm>
          <a:prstGeom prst="rect">
            <a:avLst/>
          </a:prstGeom>
        </p:spPr>
      </p:pic>
    </p:spTree>
    <p:extLst>
      <p:ext uri="{BB962C8B-B14F-4D97-AF65-F5344CB8AC3E}">
        <p14:creationId xmlns:p14="http://schemas.microsoft.com/office/powerpoint/2010/main" val="3065124471"/>
      </p:ext>
    </p:extLst>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89" y="3049004"/>
            <a:ext cx="4470902" cy="22543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Rectangle 31"/>
          <p:cNvSpPr/>
          <p:nvPr/>
        </p:nvSpPr>
        <p:spPr>
          <a:xfrm>
            <a:off x="162812" y="4660047"/>
            <a:ext cx="1090363" cy="280974"/>
          </a:xfrm>
          <a:prstGeom prst="rect">
            <a:avLst/>
          </a:prstGeom>
        </p:spPr>
        <p:txBody>
          <a:bodyPr wrap="none">
            <a:spAutoFit/>
          </a:bodyPr>
          <a:lstStyle/>
          <a:p>
            <a:pPr algn="just">
              <a:lnSpc>
                <a:spcPct val="120000"/>
              </a:lnSpc>
            </a:pPr>
            <a:r>
              <a:rPr lang="en-US" sz="1125" b="1" dirty="0" err="1">
                <a:solidFill>
                  <a:srgbClr val="0070C0"/>
                </a:solidFill>
              </a:rPr>
              <a:t>Dữ</a:t>
            </a:r>
            <a:r>
              <a:rPr lang="en-US" sz="1125" b="1" dirty="0">
                <a:solidFill>
                  <a:srgbClr val="0070C0"/>
                </a:solidFill>
              </a:rPr>
              <a:t> </a:t>
            </a:r>
            <a:r>
              <a:rPr lang="en-US" sz="1125" b="1" dirty="0" err="1">
                <a:solidFill>
                  <a:srgbClr val="0070C0"/>
                </a:solidFill>
              </a:rPr>
              <a:t>liệu</a:t>
            </a:r>
            <a:r>
              <a:rPr lang="en-US" sz="1125" b="1" dirty="0">
                <a:solidFill>
                  <a:srgbClr val="0070C0"/>
                </a:solidFill>
              </a:rPr>
              <a:t> </a:t>
            </a:r>
            <a:r>
              <a:rPr lang="en-US" sz="1125" b="1" dirty="0" err="1">
                <a:solidFill>
                  <a:srgbClr val="0070C0"/>
                </a:solidFill>
              </a:rPr>
              <a:t>địa</a:t>
            </a:r>
            <a:r>
              <a:rPr lang="en-US" sz="1125" b="1" dirty="0">
                <a:solidFill>
                  <a:srgbClr val="0070C0"/>
                </a:solidFill>
              </a:rPr>
              <a:t> </a:t>
            </a:r>
            <a:r>
              <a:rPr lang="en-US" sz="1125" b="1" dirty="0" err="1">
                <a:solidFill>
                  <a:srgbClr val="0070C0"/>
                </a:solidFill>
              </a:rPr>
              <a:t>lý</a:t>
            </a:r>
            <a:endParaRPr lang="en-US" sz="1125" b="1" dirty="0">
              <a:solidFill>
                <a:srgbClr val="0070C0"/>
              </a:solidFill>
            </a:endParaRPr>
          </a:p>
        </p:txBody>
      </p:sp>
      <p:sp>
        <p:nvSpPr>
          <p:cNvPr id="44" name="Rectangle 43"/>
          <p:cNvSpPr/>
          <p:nvPr/>
        </p:nvSpPr>
        <p:spPr>
          <a:xfrm>
            <a:off x="1213486" y="4702003"/>
            <a:ext cx="1233263" cy="281039"/>
          </a:xfrm>
          <a:prstGeom prst="rect">
            <a:avLst/>
          </a:prstGeom>
        </p:spPr>
        <p:txBody>
          <a:bodyPr wrap="square">
            <a:spAutoFit/>
          </a:bodyPr>
          <a:lstStyle/>
          <a:p>
            <a:pPr algn="just">
              <a:lnSpc>
                <a:spcPct val="120000"/>
              </a:lnSpc>
            </a:pPr>
            <a:r>
              <a:rPr lang="en-US" sz="1125" b="1" dirty="0" err="1">
                <a:solidFill>
                  <a:srgbClr val="0070C0"/>
                </a:solidFill>
              </a:rPr>
              <a:t>Lớp</a:t>
            </a:r>
            <a:r>
              <a:rPr lang="en-US" sz="1125" b="1" dirty="0">
                <a:solidFill>
                  <a:srgbClr val="0070C0"/>
                </a:solidFill>
              </a:rPr>
              <a:t> </a:t>
            </a:r>
            <a:r>
              <a:rPr lang="en-US" sz="1125" b="1" dirty="0" err="1">
                <a:solidFill>
                  <a:srgbClr val="0070C0"/>
                </a:solidFill>
              </a:rPr>
              <a:t>dữ</a:t>
            </a:r>
            <a:r>
              <a:rPr lang="en-US" sz="1125" b="1" dirty="0">
                <a:solidFill>
                  <a:srgbClr val="0070C0"/>
                </a:solidFill>
              </a:rPr>
              <a:t> </a:t>
            </a:r>
            <a:r>
              <a:rPr lang="en-US" sz="1125" b="1" dirty="0" err="1">
                <a:solidFill>
                  <a:srgbClr val="0070C0"/>
                </a:solidFill>
              </a:rPr>
              <a:t>liệu</a:t>
            </a:r>
            <a:r>
              <a:rPr lang="en-US" sz="1125" b="1" dirty="0">
                <a:solidFill>
                  <a:srgbClr val="0070C0"/>
                </a:solidFill>
              </a:rPr>
              <a:t> </a:t>
            </a:r>
            <a:r>
              <a:rPr lang="en-US" sz="1125" b="1" dirty="0">
                <a:solidFill>
                  <a:srgbClr val="0070C0"/>
                </a:solidFill>
                <a:sym typeface="Wingdings" panose="05000000000000000000" pitchFamily="2" charset="2"/>
              </a:rPr>
              <a:t></a:t>
            </a:r>
            <a:endParaRPr lang="en-US" sz="1125" b="1" dirty="0">
              <a:solidFill>
                <a:srgbClr val="0070C0"/>
              </a:solidFill>
            </a:endParaRPr>
          </a:p>
        </p:txBody>
      </p:sp>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26E0210F-AB38-4FD7-A775-E834BB7F0402}"/>
              </a:ext>
            </a:extLst>
          </p:cNvPr>
          <p:cNvPicPr>
            <a:picLocks noChangeAspect="1"/>
          </p:cNvPicPr>
          <p:nvPr/>
        </p:nvPicPr>
        <p:blipFill>
          <a:blip r:embed="rId4"/>
          <a:stretch>
            <a:fillRect/>
          </a:stretch>
        </p:blipFill>
        <p:spPr>
          <a:xfrm>
            <a:off x="4893599" y="3256189"/>
            <a:ext cx="4246207" cy="2566046"/>
          </a:xfrm>
          <a:prstGeom prst="rect">
            <a:avLst/>
          </a:prstGeom>
        </p:spPr>
      </p:pic>
      <p:sp>
        <p:nvSpPr>
          <p:cNvPr id="16" name="Rectangle 15">
            <a:extLst>
              <a:ext uri="{FF2B5EF4-FFF2-40B4-BE49-F238E27FC236}">
                <a16:creationId xmlns:a16="http://schemas.microsoft.com/office/drawing/2014/main" id="{58DED0AC-A49C-4873-BC30-01A9A5FB363B}"/>
              </a:ext>
            </a:extLst>
          </p:cNvPr>
          <p:cNvSpPr/>
          <p:nvPr/>
        </p:nvSpPr>
        <p:spPr>
          <a:xfrm>
            <a:off x="800893" y="942462"/>
            <a:ext cx="3172663" cy="369332"/>
          </a:xfrm>
          <a:prstGeom prst="rect">
            <a:avLst/>
          </a:prstGeom>
        </p:spPr>
        <p:txBody>
          <a:bodyPr wrap="none">
            <a:spAutoFit/>
          </a:bodyPr>
          <a:lstStyle/>
          <a:p>
            <a:r>
              <a:rPr lang="en-US" b="1" dirty="0">
                <a:latin typeface="Arial" panose="020B0604020202020204" pitchFamily="34" charset="0"/>
                <a:ea typeface="Arial" panose="020B0604020202020204" pitchFamily="34" charset="0"/>
                <a:cs typeface="Arial" panose="020B0604020202020204" pitchFamily="34" charset="0"/>
              </a:rPr>
              <a:t> </a:t>
            </a:r>
            <a:r>
              <a:rPr lang="en-US" b="1" dirty="0" err="1">
                <a:latin typeface="Arial" panose="020B0604020202020204" pitchFamily="34" charset="0"/>
                <a:ea typeface="Arial" panose="020B0604020202020204" pitchFamily="34" charset="0"/>
                <a:cs typeface="Arial" panose="020B0604020202020204" pitchFamily="34" charset="0"/>
              </a:rPr>
              <a:t>Chức</a:t>
            </a:r>
            <a:r>
              <a:rPr lang="en-US" b="1" dirty="0">
                <a:latin typeface="Arial" panose="020B0604020202020204" pitchFamily="34" charset="0"/>
                <a:ea typeface="Arial" panose="020B0604020202020204" pitchFamily="34" charset="0"/>
                <a:cs typeface="Arial" panose="020B0604020202020204" pitchFamily="34" charset="0"/>
              </a:rPr>
              <a:t> </a:t>
            </a:r>
            <a:r>
              <a:rPr lang="en-US" b="1" dirty="0" err="1">
                <a:latin typeface="Arial" panose="020B0604020202020204" pitchFamily="34" charset="0"/>
                <a:ea typeface="Arial" panose="020B0604020202020204" pitchFamily="34" charset="0"/>
                <a:cs typeface="Arial" panose="020B0604020202020204" pitchFamily="34" charset="0"/>
              </a:rPr>
              <a:t>năng</a:t>
            </a:r>
            <a:r>
              <a:rPr lang="en-US" b="1" dirty="0">
                <a:latin typeface="Arial" panose="020B0604020202020204" pitchFamily="34" charset="0"/>
                <a:ea typeface="Arial" panose="020B0604020202020204" pitchFamily="34" charset="0"/>
                <a:cs typeface="Arial" panose="020B0604020202020204" pitchFamily="34" charset="0"/>
              </a:rPr>
              <a:t> q</a:t>
            </a:r>
            <a:r>
              <a:rPr lang="vi-VN" b="1" dirty="0">
                <a:latin typeface="Arial" panose="020B0604020202020204" pitchFamily="34" charset="0"/>
                <a:ea typeface="Arial" panose="020B0604020202020204" pitchFamily="34" charset="0"/>
                <a:cs typeface="Arial" panose="020B0604020202020204" pitchFamily="34" charset="0"/>
              </a:rPr>
              <a:t>uản lý dữ liệu</a:t>
            </a:r>
          </a:p>
        </p:txBody>
      </p:sp>
      <p:pic>
        <p:nvPicPr>
          <p:cNvPr id="3" name="Graphic 2" descr="Database">
            <a:extLst>
              <a:ext uri="{FF2B5EF4-FFF2-40B4-BE49-F238E27FC236}">
                <a16:creationId xmlns:a16="http://schemas.microsoft.com/office/drawing/2014/main" id="{18E47530-E190-FB74-D7E6-D4AC73485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889" y="816455"/>
            <a:ext cx="685800" cy="685800"/>
          </a:xfrm>
          <a:prstGeom prst="rect">
            <a:avLst/>
          </a:prstGeom>
        </p:spPr>
      </p:pic>
      <p:sp>
        <p:nvSpPr>
          <p:cNvPr id="7" name="TextBox 6">
            <a:extLst>
              <a:ext uri="{FF2B5EF4-FFF2-40B4-BE49-F238E27FC236}">
                <a16:creationId xmlns:a16="http://schemas.microsoft.com/office/drawing/2014/main" id="{333702D1-DCDC-30A4-CF0E-7A5A7C613AC0}"/>
              </a:ext>
            </a:extLst>
          </p:cNvPr>
          <p:cNvSpPr txBox="1"/>
          <p:nvPr/>
        </p:nvSpPr>
        <p:spPr>
          <a:xfrm>
            <a:off x="439616" y="1578769"/>
            <a:ext cx="2602523" cy="1107996"/>
          </a:xfrm>
          <a:prstGeom prst="rect">
            <a:avLst/>
          </a:prstGeom>
          <a:noFill/>
        </p:spPr>
        <p:txBody>
          <a:bodyPr wrap="square">
            <a:spAutoFit/>
          </a:bodyPr>
          <a:lstStyle/>
          <a:p>
            <a:r>
              <a:rPr lang="en-US" sz="1650" dirty="0"/>
              <a:t>- Thu </a:t>
            </a:r>
            <a:r>
              <a:rPr lang="en-US" sz="1650" dirty="0" err="1"/>
              <a:t>thập</a:t>
            </a:r>
            <a:r>
              <a:rPr lang="en-US" sz="1650" dirty="0"/>
              <a:t> </a:t>
            </a:r>
            <a:r>
              <a:rPr lang="en-US" sz="1650" dirty="0" err="1"/>
              <a:t>dữ</a:t>
            </a:r>
            <a:r>
              <a:rPr lang="en-US" sz="1650" dirty="0"/>
              <a:t> </a:t>
            </a:r>
            <a:r>
              <a:rPr lang="en-US" sz="1650" dirty="0" err="1"/>
              <a:t>liệu</a:t>
            </a:r>
            <a:endParaRPr lang="en-US" sz="1650" dirty="0"/>
          </a:p>
          <a:p>
            <a:r>
              <a:rPr lang="en-US" sz="1650" dirty="0"/>
              <a:t>- </a:t>
            </a:r>
            <a:r>
              <a:rPr lang="en-US" sz="1650" dirty="0" err="1"/>
              <a:t>Lưu</a:t>
            </a:r>
            <a:r>
              <a:rPr lang="en-US" sz="1650" dirty="0"/>
              <a:t> </a:t>
            </a:r>
            <a:r>
              <a:rPr lang="en-US" sz="1650" dirty="0" err="1"/>
              <a:t>trữ</a:t>
            </a:r>
            <a:r>
              <a:rPr lang="en-US" sz="1650" dirty="0"/>
              <a:t> </a:t>
            </a:r>
            <a:r>
              <a:rPr lang="en-US" sz="1650" dirty="0" err="1"/>
              <a:t>dữ</a:t>
            </a:r>
            <a:r>
              <a:rPr lang="en-US" sz="1650" dirty="0"/>
              <a:t> </a:t>
            </a:r>
            <a:r>
              <a:rPr lang="en-US" sz="1650" dirty="0" err="1"/>
              <a:t>liệu</a:t>
            </a:r>
            <a:endParaRPr lang="en-US" sz="1650" dirty="0"/>
          </a:p>
          <a:p>
            <a:r>
              <a:rPr lang="en-US" sz="1650" dirty="0"/>
              <a:t>- </a:t>
            </a:r>
            <a:r>
              <a:rPr lang="en-US" sz="1650" dirty="0" err="1"/>
              <a:t>Quản</a:t>
            </a:r>
            <a:r>
              <a:rPr lang="en-US" sz="1650" dirty="0"/>
              <a:t> </a:t>
            </a:r>
            <a:r>
              <a:rPr lang="en-US" sz="1650" dirty="0" err="1"/>
              <a:t>lý</a:t>
            </a:r>
            <a:r>
              <a:rPr lang="en-US" sz="1650" dirty="0"/>
              <a:t> </a:t>
            </a:r>
            <a:r>
              <a:rPr lang="en-US" sz="1650" dirty="0" err="1"/>
              <a:t>phiên</a:t>
            </a:r>
            <a:r>
              <a:rPr lang="en-US" sz="1650" dirty="0"/>
              <a:t> </a:t>
            </a:r>
            <a:r>
              <a:rPr lang="en-US" sz="1650" dirty="0" err="1"/>
              <a:t>bản</a:t>
            </a:r>
            <a:r>
              <a:rPr lang="en-US" sz="1650" dirty="0"/>
              <a:t> </a:t>
            </a:r>
          </a:p>
          <a:p>
            <a:r>
              <a:rPr lang="en-US" sz="1650" dirty="0"/>
              <a:t>- </a:t>
            </a:r>
            <a:r>
              <a:rPr lang="en-US" sz="1650" dirty="0" err="1"/>
              <a:t>Tổ</a:t>
            </a:r>
            <a:r>
              <a:rPr lang="en-US" sz="1650" dirty="0"/>
              <a:t> </a:t>
            </a:r>
            <a:r>
              <a:rPr lang="en-US" sz="1650" dirty="0" err="1"/>
              <a:t>chức</a:t>
            </a:r>
            <a:r>
              <a:rPr lang="en-US" sz="1650" dirty="0"/>
              <a:t> </a:t>
            </a:r>
            <a:r>
              <a:rPr lang="en-US" sz="1650" dirty="0" err="1"/>
              <a:t>và</a:t>
            </a:r>
            <a:r>
              <a:rPr lang="en-US" sz="1650" dirty="0"/>
              <a:t> </a:t>
            </a:r>
            <a:r>
              <a:rPr lang="en-US" sz="1650" dirty="0" err="1"/>
              <a:t>phân</a:t>
            </a:r>
            <a:r>
              <a:rPr lang="en-US" sz="1650" dirty="0"/>
              <a:t> </a:t>
            </a:r>
            <a:r>
              <a:rPr lang="en-US" sz="1650" dirty="0" err="1"/>
              <a:t>loại</a:t>
            </a:r>
            <a:r>
              <a:rPr lang="en-US" sz="1650" dirty="0"/>
              <a:t> </a:t>
            </a:r>
          </a:p>
        </p:txBody>
      </p:sp>
      <p:sp>
        <p:nvSpPr>
          <p:cNvPr id="10" name="TextBox 9">
            <a:extLst>
              <a:ext uri="{FF2B5EF4-FFF2-40B4-BE49-F238E27FC236}">
                <a16:creationId xmlns:a16="http://schemas.microsoft.com/office/drawing/2014/main" id="{7ECC4B5E-605D-4ECA-9A57-C7FE357769EC}"/>
              </a:ext>
            </a:extLst>
          </p:cNvPr>
          <p:cNvSpPr txBox="1"/>
          <p:nvPr/>
        </p:nvSpPr>
        <p:spPr>
          <a:xfrm>
            <a:off x="3200400" y="1554626"/>
            <a:ext cx="3481754" cy="1107996"/>
          </a:xfrm>
          <a:prstGeom prst="rect">
            <a:avLst/>
          </a:prstGeom>
          <a:noFill/>
        </p:spPr>
        <p:txBody>
          <a:bodyPr wrap="square">
            <a:spAutoFit/>
          </a:bodyPr>
          <a:lstStyle/>
          <a:p>
            <a:r>
              <a:rPr lang="en-US" sz="1650" dirty="0"/>
              <a:t>- </a:t>
            </a:r>
            <a:r>
              <a:rPr lang="en-US" sz="1650" dirty="0" err="1"/>
              <a:t>Bảo</a:t>
            </a:r>
            <a:r>
              <a:rPr lang="en-US" sz="1650" dirty="0"/>
              <a:t> </a:t>
            </a:r>
            <a:r>
              <a:rPr lang="en-US" sz="1650" dirty="0" err="1"/>
              <a:t>mật</a:t>
            </a:r>
            <a:r>
              <a:rPr lang="en-US" sz="1650" dirty="0"/>
              <a:t> </a:t>
            </a:r>
            <a:r>
              <a:rPr lang="en-US" sz="1650" dirty="0" err="1"/>
              <a:t>dữ</a:t>
            </a:r>
            <a:r>
              <a:rPr lang="en-US" sz="1650" dirty="0"/>
              <a:t> </a:t>
            </a:r>
            <a:r>
              <a:rPr lang="en-US" sz="1650" dirty="0" err="1"/>
              <a:t>liệu</a:t>
            </a:r>
            <a:endParaRPr lang="en-US" sz="1650" dirty="0"/>
          </a:p>
          <a:p>
            <a:r>
              <a:rPr lang="en-US" sz="1650" dirty="0"/>
              <a:t>- </a:t>
            </a:r>
            <a:r>
              <a:rPr lang="en-US" sz="1650" dirty="0" err="1"/>
              <a:t>Xác</a:t>
            </a:r>
            <a:r>
              <a:rPr lang="en-US" sz="1650" dirty="0"/>
              <a:t> </a:t>
            </a:r>
            <a:r>
              <a:rPr lang="en-US" sz="1650" dirty="0" err="1"/>
              <a:t>nhận</a:t>
            </a:r>
            <a:r>
              <a:rPr lang="en-US" sz="1650" dirty="0"/>
              <a:t> </a:t>
            </a:r>
            <a:r>
              <a:rPr lang="en-US" sz="1650" dirty="0" err="1"/>
              <a:t>chất</a:t>
            </a:r>
            <a:r>
              <a:rPr lang="en-US" sz="1650" dirty="0"/>
              <a:t> </a:t>
            </a:r>
            <a:r>
              <a:rPr lang="en-US" sz="1650" dirty="0" err="1"/>
              <a:t>lượng</a:t>
            </a:r>
            <a:r>
              <a:rPr lang="en-US" sz="1650" dirty="0"/>
              <a:t> </a:t>
            </a:r>
            <a:r>
              <a:rPr lang="en-US" sz="1650" dirty="0" err="1"/>
              <a:t>dữ</a:t>
            </a:r>
            <a:r>
              <a:rPr lang="en-US" sz="1650" dirty="0"/>
              <a:t> </a:t>
            </a:r>
            <a:r>
              <a:rPr lang="en-US" sz="1650" dirty="0" err="1"/>
              <a:t>liệu</a:t>
            </a:r>
            <a:r>
              <a:rPr lang="en-US" sz="1650" dirty="0"/>
              <a:t> </a:t>
            </a:r>
          </a:p>
          <a:p>
            <a:r>
              <a:rPr lang="en-US" sz="1650" dirty="0"/>
              <a:t>- </a:t>
            </a:r>
            <a:r>
              <a:rPr lang="en-US" sz="1650" dirty="0" err="1"/>
              <a:t>Quản</a:t>
            </a:r>
            <a:r>
              <a:rPr lang="en-US" sz="1650" dirty="0"/>
              <a:t> </a:t>
            </a:r>
            <a:r>
              <a:rPr lang="en-US" sz="1650" dirty="0" err="1"/>
              <a:t>lý</a:t>
            </a:r>
            <a:r>
              <a:rPr lang="en-US" sz="1650" dirty="0"/>
              <a:t> metadata</a:t>
            </a:r>
          </a:p>
          <a:p>
            <a:r>
              <a:rPr lang="en-US" sz="1650" dirty="0"/>
              <a:t>- </a:t>
            </a:r>
            <a:r>
              <a:rPr lang="en-US" sz="1650" dirty="0" err="1"/>
              <a:t>Tích</a:t>
            </a:r>
            <a:r>
              <a:rPr lang="en-US" sz="1650" dirty="0"/>
              <a:t> </a:t>
            </a:r>
            <a:r>
              <a:rPr lang="en-US" sz="1650" dirty="0" err="1"/>
              <a:t>hợp</a:t>
            </a:r>
            <a:r>
              <a:rPr lang="en-US" sz="1650" dirty="0"/>
              <a:t> </a:t>
            </a:r>
            <a:r>
              <a:rPr lang="en-US" sz="1650" dirty="0" err="1"/>
              <a:t>dữ</a:t>
            </a:r>
            <a:r>
              <a:rPr lang="en-US" sz="1650" dirty="0"/>
              <a:t> </a:t>
            </a:r>
            <a:r>
              <a:rPr lang="en-US" sz="1650" dirty="0" err="1"/>
              <a:t>liệu</a:t>
            </a:r>
            <a:endParaRPr lang="en-US" sz="1650" dirty="0"/>
          </a:p>
        </p:txBody>
      </p:sp>
    </p:spTree>
    <p:extLst>
      <p:ext uri="{BB962C8B-B14F-4D97-AF65-F5344CB8AC3E}">
        <p14:creationId xmlns:p14="http://schemas.microsoft.com/office/powerpoint/2010/main" val="3616694625"/>
      </p:ext>
    </p:extLst>
  </p:cSld>
  <p:clrMapOvr>
    <a:masterClrMapping/>
  </p:clrMapOvr>
  <p:transition>
    <p:pull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55950" y="1021419"/>
            <a:ext cx="3883104" cy="369332"/>
          </a:xfrm>
          <a:prstGeom prst="rect">
            <a:avLst/>
          </a:prstGeom>
        </p:spPr>
        <p:txBody>
          <a:bodyPr wrap="square">
            <a:spAutoFit/>
          </a:bodyPr>
          <a:lstStyle/>
          <a:p>
            <a:r>
              <a:rPr lang="en-US" b="1" dirty="0" err="1">
                <a:latin typeface="Arial" panose="020B0604020202020204" pitchFamily="34" charset="0"/>
                <a:ea typeface="Arial" panose="020B0604020202020204" pitchFamily="34" charset="0"/>
                <a:cs typeface="Arial" panose="020B0604020202020204" pitchFamily="34" charset="0"/>
              </a:rPr>
              <a:t>Chức</a:t>
            </a:r>
            <a:r>
              <a:rPr lang="en-US" b="1" dirty="0">
                <a:latin typeface="Arial" panose="020B0604020202020204" pitchFamily="34" charset="0"/>
                <a:ea typeface="Arial" panose="020B0604020202020204" pitchFamily="34" charset="0"/>
                <a:cs typeface="Arial" panose="020B0604020202020204" pitchFamily="34" charset="0"/>
              </a:rPr>
              <a:t> </a:t>
            </a:r>
            <a:r>
              <a:rPr lang="en-US" b="1" dirty="0" err="1">
                <a:latin typeface="Arial" panose="020B0604020202020204" pitchFamily="34" charset="0"/>
                <a:ea typeface="Arial" panose="020B0604020202020204" pitchFamily="34" charset="0"/>
                <a:cs typeface="Arial" panose="020B0604020202020204" pitchFamily="34" charset="0"/>
              </a:rPr>
              <a:t>năng</a:t>
            </a:r>
            <a:r>
              <a:rPr lang="en-US" b="1" dirty="0">
                <a:latin typeface="Arial" panose="020B0604020202020204" pitchFamily="34" charset="0"/>
                <a:ea typeface="Arial" panose="020B0604020202020204" pitchFamily="34" charset="0"/>
                <a:cs typeface="Arial" panose="020B0604020202020204" pitchFamily="34" charset="0"/>
              </a:rPr>
              <a:t> h</a:t>
            </a:r>
            <a:r>
              <a:rPr lang="vi-VN" b="1" dirty="0">
                <a:latin typeface="Arial" panose="020B0604020202020204" pitchFamily="34" charset="0"/>
                <a:ea typeface="Arial" panose="020B0604020202020204" pitchFamily="34" charset="0"/>
                <a:cs typeface="Arial" panose="020B0604020202020204" pitchFamily="34" charset="0"/>
              </a:rPr>
              <a:t>iển thị dữ liệu</a:t>
            </a:r>
            <a:endParaRPr lang="en-US" b="1" dirty="0">
              <a:latin typeface="Arial" panose="020B0604020202020204" pitchFamily="34" charset="0"/>
              <a:ea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57BEC97-A956-3102-293D-CD33E5AFD8A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B39A9B9A-7A0D-EED2-FD95-3129C8B8961D}"/>
              </a:ext>
            </a:extLst>
          </p:cNvPr>
          <p:cNvPicPr>
            <a:picLocks noChangeAspect="1"/>
          </p:cNvPicPr>
          <p:nvPr/>
        </p:nvPicPr>
        <p:blipFill>
          <a:blip r:embed="rId3"/>
          <a:stretch>
            <a:fillRect/>
          </a:stretch>
        </p:blipFill>
        <p:spPr>
          <a:xfrm>
            <a:off x="3203375" y="1824153"/>
            <a:ext cx="5742520" cy="3968067"/>
          </a:xfrm>
          <a:prstGeom prst="rect">
            <a:avLst/>
          </a:prstGeom>
        </p:spPr>
      </p:pic>
      <p:pic>
        <p:nvPicPr>
          <p:cNvPr id="10" name="Graphic 9" descr="Presentation with pie chart">
            <a:extLst>
              <a:ext uri="{FF2B5EF4-FFF2-40B4-BE49-F238E27FC236}">
                <a16:creationId xmlns:a16="http://schemas.microsoft.com/office/drawing/2014/main" id="{9A10F9A1-1955-867E-9A09-F353CBB6CB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672" y="867035"/>
            <a:ext cx="590279" cy="590279"/>
          </a:xfrm>
          <a:prstGeom prst="rect">
            <a:avLst/>
          </a:prstGeom>
        </p:spPr>
      </p:pic>
      <p:sp>
        <p:nvSpPr>
          <p:cNvPr id="12" name="TextBox 11">
            <a:extLst>
              <a:ext uri="{FF2B5EF4-FFF2-40B4-BE49-F238E27FC236}">
                <a16:creationId xmlns:a16="http://schemas.microsoft.com/office/drawing/2014/main" id="{01E2833A-4F6A-779A-A48D-164D6687BBD6}"/>
              </a:ext>
            </a:extLst>
          </p:cNvPr>
          <p:cNvSpPr txBox="1"/>
          <p:nvPr/>
        </p:nvSpPr>
        <p:spPr>
          <a:xfrm>
            <a:off x="198106" y="1897039"/>
            <a:ext cx="2518718" cy="2161682"/>
          </a:xfrm>
          <a:prstGeom prst="rect">
            <a:avLst/>
          </a:prstGeom>
          <a:noFill/>
        </p:spPr>
        <p:txBody>
          <a:bodyPr wrap="square">
            <a:spAutoFit/>
          </a:bodyPr>
          <a:lstStyle/>
          <a:p>
            <a:pPr>
              <a:lnSpc>
                <a:spcPct val="130000"/>
              </a:lnSpc>
              <a:spcBef>
                <a:spcPts val="450"/>
              </a:spcBef>
            </a:pPr>
            <a:r>
              <a:rPr lang="en-US" sz="1500" dirty="0" err="1">
                <a:latin typeface="Arial" panose="020B0604020202020204" pitchFamily="34" charset="0"/>
                <a:ea typeface="Times New Roman" panose="02020603050405020304" pitchFamily="18" charset="0"/>
                <a:cs typeface="Arial" panose="020B0604020202020204" pitchFamily="34" charset="0"/>
              </a:rPr>
              <a:t>Với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được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quản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lý</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trong</a:t>
            </a:r>
            <a:r>
              <a:rPr lang="en-US" sz="1500" dirty="0">
                <a:latin typeface="Arial" panose="020B0604020202020204" pitchFamily="34" charset="0"/>
                <a:ea typeface="Times New Roman" panose="02020603050405020304" pitchFamily="18" charset="0"/>
                <a:cs typeface="Arial" panose="020B0604020202020204" pitchFamily="34" charset="0"/>
              </a:rPr>
              <a:t> CSDL GIS, </a:t>
            </a:r>
            <a:r>
              <a:rPr lang="en-US" sz="1500" dirty="0" err="1">
                <a:latin typeface="Arial" panose="020B0604020202020204" pitchFamily="34" charset="0"/>
                <a:ea typeface="Times New Roman" panose="02020603050405020304" pitchFamily="18" charset="0"/>
                <a:cs typeface="Arial" panose="020B0604020202020204" pitchFamily="34" charset="0"/>
              </a:rPr>
              <a:t>người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dùng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có</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thể</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hiển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thị</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từng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lớp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nhóm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lớp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thậm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chí</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một</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phần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dưới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dạng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biểu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dữ</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2646763110"/>
      </p:ext>
    </p:extLst>
  </p:cSld>
  <p:clrMapOvr>
    <a:masterClrMapping/>
  </p:clrMapOvr>
  <p:transition>
    <p:pull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9F310-13C8-4545-9102-17D9B979A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4155" y="1562384"/>
            <a:ext cx="5599845" cy="3733230"/>
          </a:xfrm>
          <a:prstGeom prst="rect">
            <a:avLst/>
          </a:prstGeom>
        </p:spPr>
      </p:pic>
      <p:sp>
        <p:nvSpPr>
          <p:cNvPr id="8" name="Title 5">
            <a:extLst>
              <a:ext uri="{FF2B5EF4-FFF2-40B4-BE49-F238E27FC236}">
                <a16:creationId xmlns:a16="http://schemas.microsoft.com/office/drawing/2014/main" id="{A073C34C-EAC2-4A48-BD79-733B0C372C83}"/>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TR</a:t>
            </a:r>
            <a:r>
              <a:rPr lang="vi-VN" sz="2000">
                <a:solidFill>
                  <a:schemeClr val="bg1"/>
                </a:solidFill>
                <a:latin typeface="Arial" panose="020B0604020202020204" pitchFamily="34" charset="0"/>
                <a:ea typeface="Verdana" panose="020B0604030504040204" pitchFamily="34" charset="0"/>
                <a:cs typeface="Arial" panose="020B0604020202020204" pitchFamily="34" charset="0"/>
              </a:rPr>
              <a:t>Ư</a:t>
            </a:r>
            <a:r>
              <a:rPr lang="en-US" sz="2000">
                <a:solidFill>
                  <a:schemeClr val="bg1"/>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chemeClr val="bg1"/>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5" name="Picture 4">
            <a:extLst>
              <a:ext uri="{FF2B5EF4-FFF2-40B4-BE49-F238E27FC236}">
                <a16:creationId xmlns:a16="http://schemas.microsoft.com/office/drawing/2014/main" id="{88C9753C-0D34-4D65-998C-558FAF65D5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2705" y="254484"/>
            <a:ext cx="724769" cy="520162"/>
          </a:xfrm>
          <a:prstGeom prst="rect">
            <a:avLst/>
          </a:prstGeom>
        </p:spPr>
      </p:pic>
      <p:graphicFrame>
        <p:nvGraphicFramePr>
          <p:cNvPr id="12" name="Table 11">
            <a:extLst>
              <a:ext uri="{FF2B5EF4-FFF2-40B4-BE49-F238E27FC236}">
                <a16:creationId xmlns:a16="http://schemas.microsoft.com/office/drawing/2014/main" id="{457F1B76-6930-4246-A4BF-7ED3FACF71CD}"/>
              </a:ext>
            </a:extLst>
          </p:cNvPr>
          <p:cNvGraphicFramePr>
            <a:graphicFrameLocks noGrp="1"/>
          </p:cNvGraphicFramePr>
          <p:nvPr>
            <p:extLst>
              <p:ext uri="{D42A27DB-BD31-4B8C-83A1-F6EECF244321}">
                <p14:modId xmlns:p14="http://schemas.microsoft.com/office/powerpoint/2010/main" val="2746384735"/>
              </p:ext>
            </p:extLst>
          </p:nvPr>
        </p:nvGraphicFramePr>
        <p:xfrm>
          <a:off x="456571" y="1710047"/>
          <a:ext cx="5599845" cy="3586832"/>
        </p:xfrm>
        <a:graphic>
          <a:graphicData uri="http://schemas.openxmlformats.org/drawingml/2006/table">
            <a:tbl>
              <a:tblPr firstRow="1" firstCol="1" bandRow="1">
                <a:tableStyleId>{5940675A-B579-460E-94D1-54222C63F5DA}</a:tableStyleId>
              </a:tblPr>
              <a:tblGrid>
                <a:gridCol w="3201029">
                  <a:extLst>
                    <a:ext uri="{9D8B030D-6E8A-4147-A177-3AD203B41FA5}">
                      <a16:colId xmlns:a16="http://schemas.microsoft.com/office/drawing/2014/main" val="2868696620"/>
                    </a:ext>
                  </a:extLst>
                </a:gridCol>
                <a:gridCol w="2398816">
                  <a:extLst>
                    <a:ext uri="{9D8B030D-6E8A-4147-A177-3AD203B41FA5}">
                      <a16:colId xmlns:a16="http://schemas.microsoft.com/office/drawing/2014/main" val="2564713876"/>
                    </a:ext>
                  </a:extLst>
                </a:gridCol>
              </a:tblGrid>
              <a:tr h="483175">
                <a:tc>
                  <a:txBody>
                    <a:bodyPr/>
                    <a:lstStyle/>
                    <a:p>
                      <a:pPr>
                        <a:lnSpc>
                          <a:spcPct val="110000"/>
                        </a:lnSpc>
                        <a:spcBef>
                          <a:spcPts val="200"/>
                        </a:spcBef>
                        <a:spcAft>
                          <a:spcPts val="100"/>
                        </a:spcAft>
                      </a:pPr>
                      <a:r>
                        <a:rPr lang="en-US" sz="1500" b="1" dirty="0">
                          <a:solidFill>
                            <a:sysClr val="windowText" lastClr="000000"/>
                          </a:solidFill>
                          <a:effectLst/>
                        </a:rPr>
                        <a:t>- </a:t>
                      </a:r>
                      <a:r>
                        <a:rPr lang="en-US" sz="1500" b="1" dirty="0" err="1">
                          <a:solidFill>
                            <a:sysClr val="windowText" lastClr="000000"/>
                          </a:solidFill>
                          <a:effectLst/>
                        </a:rPr>
                        <a:t>Tên</a:t>
                      </a:r>
                      <a:r>
                        <a:rPr lang="en-US" sz="1500" b="1" dirty="0">
                          <a:solidFill>
                            <a:sysClr val="windowText" lastClr="000000"/>
                          </a:solidFill>
                          <a:effectLst/>
                        </a:rPr>
                        <a:t> </a:t>
                      </a:r>
                      <a:r>
                        <a:rPr lang="en-US" sz="1500" b="1" dirty="0" err="1">
                          <a:solidFill>
                            <a:sysClr val="windowText" lastClr="000000"/>
                          </a:solidFill>
                          <a:effectLst/>
                        </a:rPr>
                        <a:t>học</a:t>
                      </a:r>
                      <a:r>
                        <a:rPr lang="en-US" sz="1500" b="1" dirty="0">
                          <a:solidFill>
                            <a:sysClr val="windowText" lastClr="000000"/>
                          </a:solidFill>
                          <a:effectLst/>
                        </a:rPr>
                        <a:t> </a:t>
                      </a:r>
                      <a:r>
                        <a:rPr lang="en-US" sz="1500" b="1" dirty="0" err="1">
                          <a:solidFill>
                            <a:sysClr val="windowText" lastClr="000000"/>
                          </a:solidFill>
                          <a:effectLst/>
                        </a:rPr>
                        <a:t>phần</a:t>
                      </a:r>
                      <a:r>
                        <a:rPr lang="en-US" sz="1500" b="1" dirty="0">
                          <a:solidFill>
                            <a:sysClr val="windowText" lastClr="000000"/>
                          </a:solidFill>
                          <a:effectLst/>
                        </a:rPr>
                        <a:t>:</a:t>
                      </a:r>
                      <a:endParaRPr lang="en-US" sz="15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a:solidFill>
                            <a:sysClr val="windowText" lastClr="000000"/>
                          </a:solidFill>
                          <a:effectLst/>
                        </a:rPr>
                        <a:t>HỆ THỐNG THÔNG TIN ĐỊA LÝ – GIS</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4081437"/>
                  </a:ext>
                </a:extLst>
              </a:tr>
              <a:tr h="297994">
                <a:tc>
                  <a:txBody>
                    <a:bodyPr/>
                    <a:lstStyle/>
                    <a:p>
                      <a:pPr>
                        <a:lnSpc>
                          <a:spcPct val="110000"/>
                        </a:lnSpc>
                        <a:spcBef>
                          <a:spcPts val="200"/>
                        </a:spcBef>
                        <a:spcAft>
                          <a:spcPts val="100"/>
                        </a:spcAft>
                      </a:pPr>
                      <a:r>
                        <a:rPr lang="en-US" sz="1500" b="1">
                          <a:solidFill>
                            <a:sysClr val="windowText" lastClr="000000"/>
                          </a:solidFill>
                          <a:effectLst/>
                        </a:rPr>
                        <a:t>- Mã học phần:</a:t>
                      </a:r>
                      <a:endParaRPr lang="en-US" sz="1500" b="1">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gn="just">
                        <a:lnSpc>
                          <a:spcPct val="110000"/>
                        </a:lnSpc>
                        <a:spcBef>
                          <a:spcPts val="300"/>
                        </a:spcBef>
                        <a:spcAft>
                          <a:spcPts val="0"/>
                        </a:spcAft>
                      </a:pPr>
                      <a:r>
                        <a:rPr lang="en-US" sz="1500">
                          <a:solidFill>
                            <a:sysClr val="windowText" lastClr="000000"/>
                          </a:solidFill>
                          <a:effectLst/>
                        </a:rPr>
                        <a:t>DC3HT43</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05275820"/>
                  </a:ext>
                </a:extLst>
              </a:tr>
              <a:tr h="297994">
                <a:tc>
                  <a:txBody>
                    <a:bodyPr/>
                    <a:lstStyle/>
                    <a:p>
                      <a:pPr>
                        <a:lnSpc>
                          <a:spcPct val="110000"/>
                        </a:lnSpc>
                        <a:spcBef>
                          <a:spcPts val="200"/>
                        </a:spcBef>
                        <a:spcAft>
                          <a:spcPts val="100"/>
                        </a:spcAft>
                      </a:pPr>
                      <a:r>
                        <a:rPr lang="en-US" sz="1500" b="1">
                          <a:solidFill>
                            <a:sysClr val="windowText" lastClr="000000"/>
                          </a:solidFill>
                          <a:effectLst/>
                        </a:rPr>
                        <a:t>- Số tín chỉ:</a:t>
                      </a:r>
                      <a:endParaRPr lang="en-US" sz="1500" b="1">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a:solidFill>
                            <a:sysClr val="windowText" lastClr="000000"/>
                          </a:solidFill>
                          <a:effectLst/>
                        </a:rPr>
                        <a:t>3</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697807705"/>
                  </a:ext>
                </a:extLst>
              </a:tr>
              <a:tr h="297994">
                <a:tc>
                  <a:txBody>
                    <a:bodyPr/>
                    <a:lstStyle/>
                    <a:p>
                      <a:pPr>
                        <a:lnSpc>
                          <a:spcPct val="110000"/>
                        </a:lnSpc>
                        <a:spcBef>
                          <a:spcPts val="200"/>
                        </a:spcBef>
                        <a:spcAft>
                          <a:spcPts val="100"/>
                        </a:spcAft>
                      </a:pPr>
                      <a:r>
                        <a:rPr lang="en-US" sz="1500" b="1">
                          <a:solidFill>
                            <a:sysClr val="windowText" lastClr="000000"/>
                          </a:solidFill>
                          <a:effectLst/>
                        </a:rPr>
                        <a:t>- Khối kiến thức:</a:t>
                      </a:r>
                      <a:endParaRPr lang="en-US" sz="1500" b="1">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a:solidFill>
                            <a:sysClr val="windowText" lastClr="000000"/>
                          </a:solidFill>
                          <a:effectLst/>
                        </a:rPr>
                        <a:t>Kiến thức ngành</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52080105"/>
                  </a:ext>
                </a:extLst>
              </a:tr>
              <a:tr h="597072">
                <a:tc>
                  <a:txBody>
                    <a:bodyPr/>
                    <a:lstStyle/>
                    <a:p>
                      <a:pPr>
                        <a:lnSpc>
                          <a:spcPct val="110000"/>
                        </a:lnSpc>
                        <a:spcBef>
                          <a:spcPts val="200"/>
                        </a:spcBef>
                        <a:spcAft>
                          <a:spcPts val="100"/>
                        </a:spcAft>
                      </a:pPr>
                      <a:r>
                        <a:rPr lang="en-US" sz="1500" b="1" dirty="0">
                          <a:solidFill>
                            <a:sysClr val="windowText" lastClr="000000"/>
                          </a:solidFill>
                          <a:effectLst/>
                        </a:rPr>
                        <a:t>- </a:t>
                      </a:r>
                      <a:r>
                        <a:rPr lang="en-US" sz="1500" b="1" dirty="0" err="1">
                          <a:solidFill>
                            <a:sysClr val="windowText" lastClr="000000"/>
                          </a:solidFill>
                          <a:effectLst/>
                        </a:rPr>
                        <a:t>Phân</a:t>
                      </a:r>
                      <a:r>
                        <a:rPr lang="en-US" sz="1500" b="1" dirty="0">
                          <a:solidFill>
                            <a:sysClr val="windowText" lastClr="000000"/>
                          </a:solidFill>
                          <a:effectLst/>
                        </a:rPr>
                        <a:t> </a:t>
                      </a:r>
                      <a:r>
                        <a:rPr lang="en-US" sz="1500" b="1" dirty="0" err="1">
                          <a:solidFill>
                            <a:sysClr val="windowText" lastClr="000000"/>
                          </a:solidFill>
                          <a:effectLst/>
                        </a:rPr>
                        <a:t>bổ</a:t>
                      </a:r>
                      <a:r>
                        <a:rPr lang="en-US" sz="1500" b="1" dirty="0">
                          <a:solidFill>
                            <a:sysClr val="windowText" lastClr="000000"/>
                          </a:solidFill>
                          <a:effectLst/>
                        </a:rPr>
                        <a:t> </a:t>
                      </a:r>
                      <a:r>
                        <a:rPr lang="en-US" sz="1500" b="1" dirty="0" err="1">
                          <a:solidFill>
                            <a:sysClr val="windowText" lastClr="000000"/>
                          </a:solidFill>
                          <a:effectLst/>
                        </a:rPr>
                        <a:t>thời</a:t>
                      </a:r>
                      <a:r>
                        <a:rPr lang="en-US" sz="1500" b="1" dirty="0">
                          <a:solidFill>
                            <a:sysClr val="windowText" lastClr="000000"/>
                          </a:solidFill>
                          <a:effectLst/>
                        </a:rPr>
                        <a:t> </a:t>
                      </a:r>
                      <a:r>
                        <a:rPr lang="en-US" sz="1500" b="1" dirty="0" err="1">
                          <a:solidFill>
                            <a:sysClr val="windowText" lastClr="000000"/>
                          </a:solidFill>
                          <a:effectLst/>
                        </a:rPr>
                        <a:t>gian</a:t>
                      </a:r>
                      <a:r>
                        <a:rPr lang="en-US" sz="1500" b="1" dirty="0">
                          <a:solidFill>
                            <a:sysClr val="windowText" lastClr="000000"/>
                          </a:solidFill>
                          <a:effectLst/>
                        </a:rPr>
                        <a:t> </a:t>
                      </a:r>
                      <a:r>
                        <a:rPr lang="en-US" sz="1500" b="1" dirty="0" err="1">
                          <a:solidFill>
                            <a:sysClr val="windowText" lastClr="000000"/>
                          </a:solidFill>
                          <a:effectLst/>
                        </a:rPr>
                        <a:t>học</a:t>
                      </a:r>
                      <a:r>
                        <a:rPr lang="en-US" sz="1500" b="1" dirty="0">
                          <a:solidFill>
                            <a:sysClr val="windowText" lastClr="000000"/>
                          </a:solidFill>
                          <a:effectLst/>
                        </a:rPr>
                        <a:t> </a:t>
                      </a:r>
                      <a:r>
                        <a:rPr lang="en-US" sz="1500" b="1" dirty="0" err="1">
                          <a:solidFill>
                            <a:sysClr val="windowText" lastClr="000000"/>
                          </a:solidFill>
                          <a:effectLst/>
                        </a:rPr>
                        <a:t>tập</a:t>
                      </a:r>
                      <a:r>
                        <a:rPr lang="en-US" sz="1500" b="1" dirty="0">
                          <a:solidFill>
                            <a:sysClr val="windowText" lastClr="000000"/>
                          </a:solidFill>
                          <a:effectLst/>
                        </a:rPr>
                        <a:t>:</a:t>
                      </a:r>
                      <a:endParaRPr lang="en-US" sz="1500" b="1"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endParaRPr lang="en-US" sz="1500">
                        <a:solidFill>
                          <a:sysClr val="windowText" lastClr="000000"/>
                        </a:solidFill>
                        <a:effectLst/>
                        <a:latin typeface="Times New Roman" panose="02020603050405020304" pitchFamily="18" charset="0"/>
                      </a:endParaRPr>
                    </a:p>
                  </a:txBody>
                  <a:tcPr marL="68580" marR="68580" marT="0" marB="0"/>
                </a:tc>
                <a:extLst>
                  <a:ext uri="{0D108BD9-81ED-4DB2-BD59-A6C34878D82A}">
                    <a16:rowId xmlns:a16="http://schemas.microsoft.com/office/drawing/2014/main" val="1013192525"/>
                  </a:ext>
                </a:extLst>
              </a:tr>
              <a:tr h="297994">
                <a:tc>
                  <a:txBody>
                    <a:bodyPr/>
                    <a:lstStyle/>
                    <a:p>
                      <a:pPr>
                        <a:lnSpc>
                          <a:spcPct val="110000"/>
                        </a:lnSpc>
                        <a:spcBef>
                          <a:spcPts val="200"/>
                        </a:spcBef>
                        <a:spcAft>
                          <a:spcPts val="100"/>
                        </a:spcAft>
                      </a:pPr>
                      <a:r>
                        <a:rPr lang="en-US" sz="1500">
                          <a:solidFill>
                            <a:sysClr val="windowText" lastClr="000000"/>
                          </a:solidFill>
                          <a:effectLst/>
                        </a:rPr>
                        <a:t>+ Số tiết lý thuyết:</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a:solidFill>
                            <a:sysClr val="windowText" lastClr="000000"/>
                          </a:solidFill>
                          <a:effectLst/>
                        </a:rPr>
                        <a:t>11  tiết</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63045240"/>
                  </a:ext>
                </a:extLst>
              </a:tr>
              <a:tr h="297994">
                <a:tc>
                  <a:txBody>
                    <a:bodyPr/>
                    <a:lstStyle/>
                    <a:p>
                      <a:pPr>
                        <a:lnSpc>
                          <a:spcPct val="110000"/>
                        </a:lnSpc>
                        <a:spcBef>
                          <a:spcPts val="200"/>
                        </a:spcBef>
                        <a:spcAft>
                          <a:spcPts val="100"/>
                        </a:spcAft>
                      </a:pPr>
                      <a:r>
                        <a:rPr lang="en-US" sz="1500">
                          <a:solidFill>
                            <a:sysClr val="windowText" lastClr="000000"/>
                          </a:solidFill>
                          <a:effectLst/>
                        </a:rPr>
                        <a:t>+ Bài tập, thảo luận:</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a:solidFill>
                            <a:sysClr val="windowText" lastClr="000000"/>
                          </a:solidFill>
                          <a:effectLst/>
                        </a:rPr>
                        <a:t>8 tiết</a:t>
                      </a:r>
                      <a:endParaRPr lang="en-US" sz="150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3514794"/>
                  </a:ext>
                </a:extLst>
              </a:tr>
              <a:tr h="1015348">
                <a:tc>
                  <a:txBody>
                    <a:bodyPr/>
                    <a:lstStyle/>
                    <a:p>
                      <a:pPr>
                        <a:lnSpc>
                          <a:spcPct val="110000"/>
                        </a:lnSpc>
                        <a:spcBef>
                          <a:spcPts val="200"/>
                        </a:spcBef>
                        <a:spcAft>
                          <a:spcPts val="100"/>
                        </a:spcAft>
                      </a:pPr>
                      <a:r>
                        <a:rPr lang="en-US" sz="1500" dirty="0">
                          <a:solidFill>
                            <a:sysClr val="windowText" lastClr="000000"/>
                          </a:solidFill>
                          <a:effectLst/>
                        </a:rPr>
                        <a:t>+ </a:t>
                      </a:r>
                      <a:r>
                        <a:rPr lang="en-US" sz="1500" dirty="0" err="1">
                          <a:solidFill>
                            <a:sysClr val="windowText" lastClr="000000"/>
                          </a:solidFill>
                          <a:effectLst/>
                        </a:rPr>
                        <a:t>Thí</a:t>
                      </a:r>
                      <a:r>
                        <a:rPr lang="en-US" sz="1500" dirty="0">
                          <a:solidFill>
                            <a:sysClr val="windowText" lastClr="000000"/>
                          </a:solidFill>
                          <a:effectLst/>
                        </a:rPr>
                        <a:t> </a:t>
                      </a:r>
                      <a:r>
                        <a:rPr lang="en-US" sz="1500" dirty="0" err="1">
                          <a:solidFill>
                            <a:sysClr val="windowText" lastClr="000000"/>
                          </a:solidFill>
                          <a:effectLst/>
                        </a:rPr>
                        <a:t>nghiệm</a:t>
                      </a:r>
                      <a:r>
                        <a:rPr lang="en-US" sz="1500" dirty="0">
                          <a:solidFill>
                            <a:sysClr val="windowText" lastClr="000000"/>
                          </a:solidFill>
                          <a:effectLst/>
                        </a:rPr>
                        <a:t>, </a:t>
                      </a:r>
                      <a:r>
                        <a:rPr lang="en-US" sz="1500" dirty="0" err="1">
                          <a:solidFill>
                            <a:sysClr val="windowText" lastClr="000000"/>
                          </a:solidFill>
                          <a:effectLst/>
                        </a:rPr>
                        <a:t>thực</a:t>
                      </a:r>
                      <a:r>
                        <a:rPr lang="en-US" sz="1500" dirty="0">
                          <a:solidFill>
                            <a:sysClr val="windowText" lastClr="000000"/>
                          </a:solidFill>
                          <a:effectLst/>
                        </a:rPr>
                        <a:t> </a:t>
                      </a:r>
                      <a:r>
                        <a:rPr lang="en-US" sz="1500" dirty="0" err="1">
                          <a:solidFill>
                            <a:sysClr val="windowText" lastClr="000000"/>
                          </a:solidFill>
                          <a:effectLst/>
                        </a:rPr>
                        <a:t>hành</a:t>
                      </a:r>
                      <a:r>
                        <a:rPr lang="en-US" sz="1500" dirty="0">
                          <a:solidFill>
                            <a:sysClr val="windowText" lastClr="000000"/>
                          </a:solidFill>
                          <a:effectLst/>
                        </a:rPr>
                        <a:t>:</a:t>
                      </a:r>
                    </a:p>
                    <a:p>
                      <a:pPr>
                        <a:lnSpc>
                          <a:spcPct val="110000"/>
                        </a:lnSpc>
                        <a:spcBef>
                          <a:spcPts val="200"/>
                        </a:spcBef>
                        <a:spcAft>
                          <a:spcPts val="100"/>
                        </a:spcAft>
                      </a:pPr>
                      <a:r>
                        <a:rPr lang="en-US" sz="1500" dirty="0">
                          <a:solidFill>
                            <a:sysClr val="windowText" lastClr="000000"/>
                          </a:solidFill>
                          <a:effectLst/>
                        </a:rPr>
                        <a:t>+ </a:t>
                      </a:r>
                      <a:r>
                        <a:rPr lang="en-US" sz="1500" dirty="0" err="1">
                          <a:solidFill>
                            <a:sysClr val="windowText" lastClr="000000"/>
                          </a:solidFill>
                          <a:effectLst/>
                        </a:rPr>
                        <a:t>Kiểm</a:t>
                      </a:r>
                      <a:r>
                        <a:rPr lang="en-US" sz="1500" dirty="0">
                          <a:solidFill>
                            <a:sysClr val="windowText" lastClr="000000"/>
                          </a:solidFill>
                          <a:effectLst/>
                        </a:rPr>
                        <a:t> </a:t>
                      </a:r>
                      <a:r>
                        <a:rPr lang="en-US" sz="1500" dirty="0" err="1">
                          <a:solidFill>
                            <a:sysClr val="windowText" lastClr="000000"/>
                          </a:solidFill>
                          <a:effectLst/>
                        </a:rPr>
                        <a:t>tra</a:t>
                      </a:r>
                      <a:endParaRPr lang="en-US" sz="1500" dirty="0">
                        <a:solidFill>
                          <a:sysClr val="windowText" lastClr="000000"/>
                        </a:solidFill>
                        <a:effectLst/>
                      </a:endParaRPr>
                    </a:p>
                    <a:p>
                      <a:pPr>
                        <a:lnSpc>
                          <a:spcPct val="110000"/>
                        </a:lnSpc>
                        <a:spcBef>
                          <a:spcPts val="200"/>
                        </a:spcBef>
                        <a:spcAft>
                          <a:spcPts val="100"/>
                        </a:spcAft>
                      </a:pPr>
                      <a:r>
                        <a:rPr lang="en-US" sz="1500" dirty="0">
                          <a:solidFill>
                            <a:sysClr val="windowText" lastClr="000000"/>
                          </a:solidFill>
                          <a:effectLst/>
                        </a:rPr>
                        <a:t>+ </a:t>
                      </a:r>
                      <a:r>
                        <a:rPr lang="en-US" sz="1500" dirty="0" err="1">
                          <a:solidFill>
                            <a:sysClr val="windowText" lastClr="000000"/>
                          </a:solidFill>
                          <a:effectLst/>
                        </a:rPr>
                        <a:t>Hình</a:t>
                      </a:r>
                      <a:r>
                        <a:rPr lang="en-US" sz="1500" dirty="0">
                          <a:solidFill>
                            <a:sysClr val="windowText" lastClr="000000"/>
                          </a:solidFill>
                          <a:effectLst/>
                        </a:rPr>
                        <a:t> </a:t>
                      </a:r>
                      <a:r>
                        <a:rPr lang="en-US" sz="1500" dirty="0" err="1">
                          <a:solidFill>
                            <a:sysClr val="windowText" lastClr="000000"/>
                          </a:solidFill>
                          <a:effectLst/>
                        </a:rPr>
                        <a:t>thức</a:t>
                      </a:r>
                      <a:r>
                        <a:rPr lang="en-US" sz="1500" dirty="0">
                          <a:solidFill>
                            <a:sysClr val="windowText" lastClr="000000"/>
                          </a:solidFill>
                          <a:effectLst/>
                        </a:rPr>
                        <a:t> </a:t>
                      </a:r>
                      <a:r>
                        <a:rPr lang="en-US" sz="1500" dirty="0" err="1">
                          <a:solidFill>
                            <a:sysClr val="windowText" lastClr="000000"/>
                          </a:solidFill>
                          <a:effectLst/>
                        </a:rPr>
                        <a:t>thi</a:t>
                      </a:r>
                      <a:endParaRPr lang="en-US" sz="150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0000"/>
                        </a:lnSpc>
                        <a:spcBef>
                          <a:spcPts val="200"/>
                        </a:spcBef>
                        <a:spcAft>
                          <a:spcPts val="100"/>
                        </a:spcAft>
                      </a:pPr>
                      <a:r>
                        <a:rPr lang="en-US" sz="1500" dirty="0">
                          <a:solidFill>
                            <a:sysClr val="windowText" lastClr="000000"/>
                          </a:solidFill>
                          <a:effectLst/>
                        </a:rPr>
                        <a:t>22 </a:t>
                      </a:r>
                      <a:r>
                        <a:rPr lang="en-US" sz="1500" dirty="0" err="1">
                          <a:solidFill>
                            <a:sysClr val="windowText" lastClr="000000"/>
                          </a:solidFill>
                          <a:effectLst/>
                        </a:rPr>
                        <a:t>tiết</a:t>
                      </a:r>
                      <a:endParaRPr lang="en-US" sz="1500" dirty="0">
                        <a:solidFill>
                          <a:sysClr val="windowText" lastClr="000000"/>
                        </a:solidFill>
                        <a:effectLst/>
                      </a:endParaRPr>
                    </a:p>
                    <a:p>
                      <a:pPr>
                        <a:lnSpc>
                          <a:spcPct val="110000"/>
                        </a:lnSpc>
                        <a:spcBef>
                          <a:spcPts val="200"/>
                        </a:spcBef>
                        <a:spcAft>
                          <a:spcPts val="100"/>
                        </a:spcAft>
                      </a:pPr>
                      <a:r>
                        <a:rPr lang="en-US" sz="1500" dirty="0">
                          <a:solidFill>
                            <a:sysClr val="windowText" lastClr="000000"/>
                          </a:solidFill>
                          <a:effectLst/>
                        </a:rPr>
                        <a:t>4</a:t>
                      </a:r>
                    </a:p>
                    <a:p>
                      <a:pPr>
                        <a:lnSpc>
                          <a:spcPct val="110000"/>
                        </a:lnSpc>
                        <a:spcBef>
                          <a:spcPts val="200"/>
                        </a:spcBef>
                        <a:spcAft>
                          <a:spcPts val="100"/>
                        </a:spcAft>
                      </a:pPr>
                      <a:r>
                        <a:rPr lang="en-US" sz="1500" dirty="0" err="1">
                          <a:solidFill>
                            <a:sysClr val="windowText" lastClr="000000"/>
                          </a:solidFill>
                          <a:effectLst/>
                        </a:rPr>
                        <a:t>Vấn</a:t>
                      </a:r>
                      <a:r>
                        <a:rPr lang="en-US" sz="1500" dirty="0">
                          <a:solidFill>
                            <a:sysClr val="windowText" lastClr="000000"/>
                          </a:solidFill>
                          <a:effectLst/>
                        </a:rPr>
                        <a:t> </a:t>
                      </a:r>
                      <a:r>
                        <a:rPr lang="en-US" sz="1500" dirty="0" err="1">
                          <a:solidFill>
                            <a:sysClr val="windowText" lastClr="000000"/>
                          </a:solidFill>
                          <a:effectLst/>
                        </a:rPr>
                        <a:t>đáp</a:t>
                      </a:r>
                      <a:endParaRPr lang="en-US" sz="1500" dirty="0">
                        <a:solidFill>
                          <a:sysClr val="windowText" lastClr="000000"/>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0430228"/>
                  </a:ext>
                </a:extLst>
              </a:tr>
            </a:tbl>
          </a:graphicData>
        </a:graphic>
      </p:graphicFrame>
      <p:sp>
        <p:nvSpPr>
          <p:cNvPr id="13" name="Subtitle 6">
            <a:extLst>
              <a:ext uri="{FF2B5EF4-FFF2-40B4-BE49-F238E27FC236}">
                <a16:creationId xmlns:a16="http://schemas.microsoft.com/office/drawing/2014/main" id="{90FB6BFF-B98D-4396-A588-9E44DEB531CD}"/>
              </a:ext>
            </a:extLst>
          </p:cNvPr>
          <p:cNvSpPr txBox="1">
            <a:spLocks/>
          </p:cNvSpPr>
          <p:nvPr/>
        </p:nvSpPr>
        <p:spPr>
          <a:xfrm>
            <a:off x="1906497" y="6229810"/>
            <a:ext cx="5069747" cy="555781"/>
          </a:xfrm>
          <a:prstGeom prst="rect">
            <a:avLst/>
          </a:prstGeom>
        </p:spPr>
        <p:txBody>
          <a:bodyPr vert="horz" lIns="0" tIns="45720" rIns="0" bIns="45720" rtlCol="0" anchor="ctr">
            <a:normAutofit/>
          </a:bodyPr>
          <a:lstStyle>
            <a:lvl1pPr marL="0" indent="0" algn="l" defTabSz="914354" rtl="0" eaLnBrk="1" latinLnBrk="0" hangingPunct="1">
              <a:lnSpc>
                <a:spcPct val="90000"/>
              </a:lnSpc>
              <a:spcBef>
                <a:spcPts val="0"/>
              </a:spcBef>
              <a:buFont typeface="Wingdings" panose="05000000000000000000" pitchFamily="2" charset="2"/>
              <a:buNone/>
              <a:defRPr sz="1800" kern="1200">
                <a:solidFill>
                  <a:schemeClr val="tx1"/>
                </a:solidFill>
                <a:latin typeface="+mn-lt"/>
                <a:ea typeface="+mn-ea"/>
                <a:cs typeface="+mn-cs"/>
              </a:defRPr>
            </a:lvl1pPr>
            <a:lvl2pPr marL="457178" indent="0" algn="ctr" defTabSz="914354" rtl="0" eaLnBrk="1" latinLnBrk="0" hangingPunct="1">
              <a:lnSpc>
                <a:spcPct val="90000"/>
              </a:lnSpc>
              <a:spcBef>
                <a:spcPts val="600"/>
              </a:spcBef>
              <a:buFont typeface="Wingdings" panose="05000000000000000000" pitchFamily="2" charset="2"/>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600"/>
              </a:spcBef>
              <a:buFont typeface="Wingdings" panose="05000000000000000000" pitchFamily="2" charset="2"/>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600"/>
              </a:spcBef>
              <a:buFont typeface="Wingdings" panose="05000000000000000000" pitchFamily="2" charset="2"/>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Wingdings" panose="05000000000000000000" pitchFamily="2" charset="2"/>
              <a:buNone/>
              <a:defRPr sz="1600" kern="1200">
                <a:solidFill>
                  <a:schemeClr val="tx1"/>
                </a:solidFill>
                <a:latin typeface="+mn-lt"/>
                <a:ea typeface="+mn-ea"/>
                <a:cs typeface="+mn-cs"/>
              </a:defRPr>
            </a:lvl9pPr>
          </a:lstStyle>
          <a:p>
            <a:pPr algn="ctr"/>
            <a:r>
              <a:rPr lang="en-US" dirty="0">
                <a:solidFill>
                  <a:schemeClr val="bg1"/>
                </a:solidFill>
                <a:latin typeface="Arial" panose="020B0604020202020204" pitchFamily="34" charset="0"/>
                <a:cs typeface="Arial" panose="020B0604020202020204" pitchFamily="34" charset="0"/>
              </a:rPr>
              <a:t>Hà </a:t>
            </a:r>
            <a:r>
              <a:rPr lang="en-US" dirty="0" err="1">
                <a:solidFill>
                  <a:schemeClr val="bg1"/>
                </a:solidFill>
                <a:latin typeface="Arial" panose="020B0604020202020204" pitchFamily="34" charset="0"/>
                <a:cs typeface="Arial" panose="020B0604020202020204" pitchFamily="34" charset="0"/>
              </a:rPr>
              <a:t>Nội</a:t>
            </a:r>
            <a:r>
              <a:rPr lang="en-US" dirty="0">
                <a:solidFill>
                  <a:schemeClr val="bg1"/>
                </a:solidFill>
                <a:latin typeface="Arial" panose="020B0604020202020204" pitchFamily="34" charset="0"/>
                <a:cs typeface="Arial" panose="020B0604020202020204" pitchFamily="34" charset="0"/>
              </a:rPr>
              <a:t>, </a:t>
            </a:r>
            <a:fld id="{DB0599AE-F472-4F24-B3C3-17C24F7BDCF2}" type="datetime4">
              <a:rPr lang="vi-VN" smtClean="0">
                <a:solidFill>
                  <a:schemeClr val="bg1"/>
                </a:solidFill>
                <a:latin typeface="Arial" panose="020B0604020202020204" pitchFamily="34" charset="0"/>
                <a:cs typeface="Arial" panose="020B0604020202020204" pitchFamily="34" charset="0"/>
              </a:rPr>
              <a:t>15/01/24</a:t>
            </a:fld>
            <a:endParaRPr lang="en-US"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1158673" y="1007630"/>
            <a:ext cx="3597965" cy="369332"/>
          </a:xfrm>
          <a:prstGeom prst="rect">
            <a:avLst/>
          </a:prstGeom>
        </p:spPr>
        <p:txBody>
          <a:bodyPr wrap="square">
            <a:spAutoFit/>
          </a:bodyPr>
          <a:lstStyle/>
          <a:p>
            <a:r>
              <a:rPr lang="en-US" b="1" dirty="0" err="1">
                <a:latin typeface="Arial" panose="020B0604020202020204" pitchFamily="34" charset="0"/>
                <a:cs typeface="Arial" panose="020B0604020202020204" pitchFamily="34" charset="0"/>
              </a:rPr>
              <a:t>Chức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năng</a:t>
            </a:r>
            <a:r>
              <a:rPr lang="en-US" b="1" dirty="0">
                <a:latin typeface="Arial" panose="020B0604020202020204" pitchFamily="34" charset="0"/>
                <a:cs typeface="Arial" panose="020B0604020202020204" pitchFamily="34" charset="0"/>
              </a:rPr>
              <a:t> t</a:t>
            </a:r>
            <a:r>
              <a:rPr lang="vi-VN" b="1" dirty="0">
                <a:latin typeface="Arial" panose="020B0604020202020204" pitchFamily="34" charset="0"/>
                <a:cs typeface="Arial" panose="020B0604020202020204" pitchFamily="34" charset="0"/>
              </a:rPr>
              <a:t>ruy vấn tìm kiếm</a:t>
            </a:r>
            <a:endParaRPr lang="en-US" b="1"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88055" y="2915234"/>
            <a:ext cx="3676026" cy="1994547"/>
          </a:xfrm>
          <a:prstGeom prst="rect">
            <a:avLst/>
          </a:prstGeom>
        </p:spPr>
      </p:pic>
      <p:sp>
        <p:nvSpPr>
          <p:cNvPr id="4" name="Rectangle 3"/>
          <p:cNvSpPr/>
          <p:nvPr/>
        </p:nvSpPr>
        <p:spPr>
          <a:xfrm>
            <a:off x="-36119" y="5154332"/>
            <a:ext cx="4608119" cy="784830"/>
          </a:xfrm>
          <a:prstGeom prst="rect">
            <a:avLst/>
          </a:prstGeom>
        </p:spPr>
        <p:txBody>
          <a:bodyPr wrap="square">
            <a:spAutoFit/>
          </a:bodyPr>
          <a:lstStyle/>
          <a:p>
            <a:pPr algn="ctr"/>
            <a:r>
              <a:rPr lang="vi-VN" sz="1500" dirty="0">
                <a:latin typeface="Arial" panose="020B0604020202020204" pitchFamily="34" charset="0"/>
                <a:cs typeface="Arial" panose="020B0604020202020204" pitchFamily="34" charset="0"/>
              </a:rPr>
              <a:t>Tra cứu số người dân trong bán kính</a:t>
            </a:r>
            <a:br>
              <a:rPr lang="vi-VN" sz="1500" dirty="0">
                <a:latin typeface="Arial" panose="020B0604020202020204" pitchFamily="34" charset="0"/>
                <a:cs typeface="Arial" panose="020B0604020202020204" pitchFamily="34" charset="0"/>
              </a:rPr>
            </a:br>
            <a:r>
              <a:rPr lang="vi-VN" sz="1500" dirty="0">
                <a:latin typeface="Arial" panose="020B0604020202020204" pitchFamily="34" charset="0"/>
                <a:cs typeface="Arial" panose="020B0604020202020204" pitchFamily="34" charset="0"/>
              </a:rPr>
              <a:t>phục vụ của bệnh viện </a:t>
            </a:r>
            <a:br>
              <a:rPr lang="vi-VN"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4"/>
          <a:stretch>
            <a:fillRect/>
          </a:stretch>
        </p:blipFill>
        <p:spPr>
          <a:xfrm>
            <a:off x="3862805" y="2243499"/>
            <a:ext cx="5193140" cy="2837816"/>
          </a:xfrm>
          <a:prstGeom prst="rect">
            <a:avLst/>
          </a:prstGeom>
        </p:spPr>
      </p:pic>
      <p:sp>
        <p:nvSpPr>
          <p:cNvPr id="8" name="Rectangle 7"/>
          <p:cNvSpPr/>
          <p:nvPr/>
        </p:nvSpPr>
        <p:spPr>
          <a:xfrm>
            <a:off x="4244009" y="5152536"/>
            <a:ext cx="4811936" cy="784830"/>
          </a:xfrm>
          <a:prstGeom prst="rect">
            <a:avLst/>
          </a:prstGeom>
        </p:spPr>
        <p:txBody>
          <a:bodyPr wrap="square">
            <a:spAutoFit/>
          </a:bodyPr>
          <a:lstStyle/>
          <a:p>
            <a:pPr algn="ctr"/>
            <a:r>
              <a:rPr lang="vi-VN" sz="1500" dirty="0">
                <a:latin typeface="Arial" panose="020B0604020202020204" pitchFamily="34" charset="0"/>
                <a:cs typeface="Arial" panose="020B0604020202020204" pitchFamily="34" charset="0"/>
              </a:rPr>
              <a:t>Tra cứu không gian – số lượng dân cư</a:t>
            </a:r>
            <a:r>
              <a:rPr lang="en-US" sz="1500" dirty="0">
                <a:latin typeface="Arial" panose="020B0604020202020204" pitchFamily="34" charset="0"/>
                <a:cs typeface="Arial" panose="020B0604020202020204" pitchFamily="34" charset="0"/>
              </a:rPr>
              <a:t> </a:t>
            </a:r>
            <a:r>
              <a:rPr lang="vi-VN" sz="1500" dirty="0">
                <a:latin typeface="Arial" panose="020B0604020202020204" pitchFamily="34" charset="0"/>
                <a:cs typeface="Arial" panose="020B0604020202020204" pitchFamily="34" charset="0"/>
              </a:rPr>
              <a:t>bị ảnh hưởng bởi tiếng ồn … </a:t>
            </a:r>
            <a:br>
              <a:rPr lang="vi-VN"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57BEC97-A956-3102-293D-CD33E5AFD8A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10" name="Graphic 9" descr="Research">
            <a:extLst>
              <a:ext uri="{FF2B5EF4-FFF2-40B4-BE49-F238E27FC236}">
                <a16:creationId xmlns:a16="http://schemas.microsoft.com/office/drawing/2014/main" id="{C8E9675A-359E-D285-D917-1EEA0AC956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3550" y="857250"/>
            <a:ext cx="685800" cy="685800"/>
          </a:xfrm>
          <a:prstGeom prst="rect">
            <a:avLst/>
          </a:prstGeom>
        </p:spPr>
      </p:pic>
      <p:sp>
        <p:nvSpPr>
          <p:cNvPr id="12" name="TextBox 11">
            <a:extLst>
              <a:ext uri="{FF2B5EF4-FFF2-40B4-BE49-F238E27FC236}">
                <a16:creationId xmlns:a16="http://schemas.microsoft.com/office/drawing/2014/main" id="{E6E124FE-2B40-00B1-AEC0-772CF96E420E}"/>
              </a:ext>
            </a:extLst>
          </p:cNvPr>
          <p:cNvSpPr txBox="1"/>
          <p:nvPr/>
        </p:nvSpPr>
        <p:spPr>
          <a:xfrm>
            <a:off x="137417" y="1705095"/>
            <a:ext cx="6571114" cy="323165"/>
          </a:xfrm>
          <a:prstGeom prst="rect">
            <a:avLst/>
          </a:prstGeom>
          <a:noFill/>
        </p:spPr>
        <p:txBody>
          <a:bodyPr wrap="square">
            <a:spAutoFit/>
          </a:bodyPr>
          <a:lstStyle/>
          <a:p>
            <a:r>
              <a:rPr lang="en-US" sz="1500" dirty="0" err="1">
                <a:latin typeface="Arial" panose="020B0604020202020204" pitchFamily="34" charset="0"/>
                <a:ea typeface="Times New Roman" panose="02020603050405020304" pitchFamily="18" charset="0"/>
                <a:cs typeface="Arial" panose="020B0604020202020204" pitchFamily="34" charset="0"/>
              </a:rPr>
              <a:t>Có</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thể</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tìm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kiếm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đối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tượng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theo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điều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kiện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không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gian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hoặc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thuộc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tính</a:t>
            </a:r>
            <a:r>
              <a:rPr lang="en-US" sz="1500" dirty="0">
                <a:latin typeface="Arial" panose="020B0604020202020204" pitchFamily="34" charset="0"/>
                <a:ea typeface="Times New Roman" panose="02020603050405020304" pitchFamily="18"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779347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194050" y="3578578"/>
            <a:ext cx="2777273" cy="2214477"/>
          </a:xfrm>
          <a:prstGeom prst="rect">
            <a:avLst/>
          </a:prstGeom>
        </p:spPr>
      </p:pic>
      <p:grpSp>
        <p:nvGrpSpPr>
          <p:cNvPr id="77" name="Group 408"/>
          <p:cNvGrpSpPr>
            <a:grpSpLocks/>
          </p:cNvGrpSpPr>
          <p:nvPr/>
        </p:nvGrpSpPr>
        <p:grpSpPr bwMode="auto">
          <a:xfrm>
            <a:off x="6247643" y="1781322"/>
            <a:ext cx="1335044" cy="1526592"/>
            <a:chOff x="1589" y="2156"/>
            <a:chExt cx="1936" cy="1385"/>
          </a:xfrm>
        </p:grpSpPr>
        <p:grpSp>
          <p:nvGrpSpPr>
            <p:cNvPr id="78" name="Group 398"/>
            <p:cNvGrpSpPr>
              <a:grpSpLocks/>
            </p:cNvGrpSpPr>
            <p:nvPr/>
          </p:nvGrpSpPr>
          <p:grpSpPr bwMode="auto">
            <a:xfrm>
              <a:off x="1589" y="3007"/>
              <a:ext cx="1873" cy="534"/>
              <a:chOff x="1589" y="3007"/>
              <a:chExt cx="1873" cy="534"/>
            </a:xfrm>
          </p:grpSpPr>
          <p:sp>
            <p:nvSpPr>
              <p:cNvPr id="112" name="Line 283"/>
              <p:cNvSpPr>
                <a:spLocks noChangeShapeType="1"/>
              </p:cNvSpPr>
              <p:nvPr/>
            </p:nvSpPr>
            <p:spPr bwMode="auto">
              <a:xfrm>
                <a:off x="1708" y="3419"/>
                <a:ext cx="6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113" name="Group 397"/>
              <p:cNvGrpSpPr>
                <a:grpSpLocks/>
              </p:cNvGrpSpPr>
              <p:nvPr/>
            </p:nvGrpSpPr>
            <p:grpSpPr bwMode="auto">
              <a:xfrm>
                <a:off x="1589" y="3007"/>
                <a:ext cx="1873" cy="534"/>
                <a:chOff x="1589" y="3007"/>
                <a:chExt cx="1873" cy="534"/>
              </a:xfrm>
            </p:grpSpPr>
            <p:grpSp>
              <p:nvGrpSpPr>
                <p:cNvPr id="114" name="Group 396"/>
                <p:cNvGrpSpPr>
                  <a:grpSpLocks/>
                </p:cNvGrpSpPr>
                <p:nvPr/>
              </p:nvGrpSpPr>
              <p:grpSpPr bwMode="auto">
                <a:xfrm>
                  <a:off x="1589" y="3007"/>
                  <a:ext cx="1873" cy="534"/>
                  <a:chOff x="1589" y="3007"/>
                  <a:chExt cx="1873" cy="534"/>
                </a:xfrm>
              </p:grpSpPr>
              <p:sp>
                <p:nvSpPr>
                  <p:cNvPr id="117" name="Freeform 286"/>
                  <p:cNvSpPr>
                    <a:spLocks/>
                  </p:cNvSpPr>
                  <p:nvPr/>
                </p:nvSpPr>
                <p:spPr bwMode="auto">
                  <a:xfrm>
                    <a:off x="2589" y="3379"/>
                    <a:ext cx="434" cy="152"/>
                  </a:xfrm>
                  <a:custGeom>
                    <a:avLst/>
                    <a:gdLst>
                      <a:gd name="T0" fmla="*/ 0 w 545"/>
                      <a:gd name="T1" fmla="*/ 126 h 127"/>
                      <a:gd name="T2" fmla="*/ 89 w 545"/>
                      <a:gd name="T3" fmla="*/ 126 h 127"/>
                      <a:gd name="T4" fmla="*/ 210 w 545"/>
                      <a:gd name="T5" fmla="*/ 108 h 127"/>
                      <a:gd name="T6" fmla="*/ 340 w 545"/>
                      <a:gd name="T7" fmla="*/ 89 h 127"/>
                      <a:gd name="T8" fmla="*/ 422 w 545"/>
                      <a:gd name="T9" fmla="*/ 54 h 127"/>
                      <a:gd name="T10" fmla="*/ 531 w 545"/>
                      <a:gd name="T11" fmla="*/ 8 h 127"/>
                      <a:gd name="T12" fmla="*/ 544 w 545"/>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545" h="127">
                        <a:moveTo>
                          <a:pt x="0" y="126"/>
                        </a:moveTo>
                        <a:lnTo>
                          <a:pt x="89" y="126"/>
                        </a:lnTo>
                        <a:lnTo>
                          <a:pt x="210" y="108"/>
                        </a:lnTo>
                        <a:lnTo>
                          <a:pt x="340" y="89"/>
                        </a:lnTo>
                        <a:lnTo>
                          <a:pt x="422" y="54"/>
                        </a:lnTo>
                        <a:lnTo>
                          <a:pt x="531" y="8"/>
                        </a:lnTo>
                        <a:lnTo>
                          <a:pt x="54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8" name="Freeform 287"/>
                  <p:cNvSpPr>
                    <a:spLocks/>
                  </p:cNvSpPr>
                  <p:nvPr/>
                </p:nvSpPr>
                <p:spPr bwMode="auto">
                  <a:xfrm>
                    <a:off x="2362" y="3199"/>
                    <a:ext cx="872" cy="332"/>
                  </a:xfrm>
                  <a:custGeom>
                    <a:avLst/>
                    <a:gdLst>
                      <a:gd name="T0" fmla="*/ 0 w 1095"/>
                      <a:gd name="T1" fmla="*/ 276 h 277"/>
                      <a:gd name="T2" fmla="*/ 115 w 1095"/>
                      <a:gd name="T3" fmla="*/ 249 h 277"/>
                      <a:gd name="T4" fmla="*/ 191 w 1095"/>
                      <a:gd name="T5" fmla="*/ 231 h 277"/>
                      <a:gd name="T6" fmla="*/ 218 w 1095"/>
                      <a:gd name="T7" fmla="*/ 177 h 277"/>
                      <a:gd name="T8" fmla="*/ 292 w 1095"/>
                      <a:gd name="T9" fmla="*/ 169 h 277"/>
                      <a:gd name="T10" fmla="*/ 366 w 1095"/>
                      <a:gd name="T11" fmla="*/ 169 h 277"/>
                      <a:gd name="T12" fmla="*/ 442 w 1095"/>
                      <a:gd name="T13" fmla="*/ 169 h 277"/>
                      <a:gd name="T14" fmla="*/ 483 w 1095"/>
                      <a:gd name="T15" fmla="*/ 115 h 277"/>
                      <a:gd name="T16" fmla="*/ 516 w 1095"/>
                      <a:gd name="T17" fmla="*/ 97 h 277"/>
                      <a:gd name="T18" fmla="*/ 571 w 1095"/>
                      <a:gd name="T19" fmla="*/ 89 h 277"/>
                      <a:gd name="T20" fmla="*/ 740 w 1095"/>
                      <a:gd name="T21" fmla="*/ 70 h 277"/>
                      <a:gd name="T22" fmla="*/ 822 w 1095"/>
                      <a:gd name="T23" fmla="*/ 54 h 277"/>
                      <a:gd name="T24" fmla="*/ 897 w 1095"/>
                      <a:gd name="T25" fmla="*/ 27 h 277"/>
                      <a:gd name="T26" fmla="*/ 985 w 1095"/>
                      <a:gd name="T27" fmla="*/ 8 h 277"/>
                      <a:gd name="T28" fmla="*/ 1094 w 1095"/>
                      <a:gd name="T29"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5" h="277">
                        <a:moveTo>
                          <a:pt x="0" y="276"/>
                        </a:moveTo>
                        <a:lnTo>
                          <a:pt x="115" y="249"/>
                        </a:lnTo>
                        <a:lnTo>
                          <a:pt x="191" y="231"/>
                        </a:lnTo>
                        <a:lnTo>
                          <a:pt x="218" y="177"/>
                        </a:lnTo>
                        <a:lnTo>
                          <a:pt x="292" y="169"/>
                        </a:lnTo>
                        <a:lnTo>
                          <a:pt x="366" y="169"/>
                        </a:lnTo>
                        <a:lnTo>
                          <a:pt x="442" y="169"/>
                        </a:lnTo>
                        <a:lnTo>
                          <a:pt x="483" y="115"/>
                        </a:lnTo>
                        <a:lnTo>
                          <a:pt x="516" y="97"/>
                        </a:lnTo>
                        <a:lnTo>
                          <a:pt x="571" y="89"/>
                        </a:lnTo>
                        <a:lnTo>
                          <a:pt x="740" y="70"/>
                        </a:lnTo>
                        <a:lnTo>
                          <a:pt x="822" y="54"/>
                        </a:lnTo>
                        <a:lnTo>
                          <a:pt x="897" y="27"/>
                        </a:lnTo>
                        <a:lnTo>
                          <a:pt x="985" y="8"/>
                        </a:lnTo>
                        <a:lnTo>
                          <a:pt x="109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9" name="Freeform 288"/>
                  <p:cNvSpPr>
                    <a:spLocks/>
                  </p:cNvSpPr>
                  <p:nvPr/>
                </p:nvSpPr>
                <p:spPr bwMode="auto">
                  <a:xfrm>
                    <a:off x="1945" y="3038"/>
                    <a:ext cx="1413" cy="493"/>
                  </a:xfrm>
                  <a:custGeom>
                    <a:avLst/>
                    <a:gdLst>
                      <a:gd name="T0" fmla="*/ 0 w 1774"/>
                      <a:gd name="T1" fmla="*/ 410 h 411"/>
                      <a:gd name="T2" fmla="*/ 95 w 1774"/>
                      <a:gd name="T3" fmla="*/ 383 h 411"/>
                      <a:gd name="T4" fmla="*/ 265 w 1774"/>
                      <a:gd name="T5" fmla="*/ 338 h 411"/>
                      <a:gd name="T6" fmla="*/ 333 w 1774"/>
                      <a:gd name="T7" fmla="*/ 293 h 411"/>
                      <a:gd name="T8" fmla="*/ 380 w 1774"/>
                      <a:gd name="T9" fmla="*/ 249 h 411"/>
                      <a:gd name="T10" fmla="*/ 462 w 1774"/>
                      <a:gd name="T11" fmla="*/ 204 h 411"/>
                      <a:gd name="T12" fmla="*/ 605 w 1774"/>
                      <a:gd name="T13" fmla="*/ 134 h 411"/>
                      <a:gd name="T14" fmla="*/ 755 w 1774"/>
                      <a:gd name="T15" fmla="*/ 99 h 411"/>
                      <a:gd name="T16" fmla="*/ 965 w 1774"/>
                      <a:gd name="T17" fmla="*/ 62 h 411"/>
                      <a:gd name="T18" fmla="*/ 1209 w 1774"/>
                      <a:gd name="T19" fmla="*/ 27 h 411"/>
                      <a:gd name="T20" fmla="*/ 1399 w 1774"/>
                      <a:gd name="T21" fmla="*/ 18 h 411"/>
                      <a:gd name="T22" fmla="*/ 1590 w 1774"/>
                      <a:gd name="T23" fmla="*/ 0 h 411"/>
                      <a:gd name="T24" fmla="*/ 1732 w 1774"/>
                      <a:gd name="T25" fmla="*/ 10 h 411"/>
                      <a:gd name="T26" fmla="*/ 1773 w 1774"/>
                      <a:gd name="T27" fmla="*/ 4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411">
                        <a:moveTo>
                          <a:pt x="0" y="410"/>
                        </a:moveTo>
                        <a:lnTo>
                          <a:pt x="95" y="383"/>
                        </a:lnTo>
                        <a:lnTo>
                          <a:pt x="265" y="338"/>
                        </a:lnTo>
                        <a:lnTo>
                          <a:pt x="333" y="293"/>
                        </a:lnTo>
                        <a:lnTo>
                          <a:pt x="380" y="249"/>
                        </a:lnTo>
                        <a:lnTo>
                          <a:pt x="462" y="204"/>
                        </a:lnTo>
                        <a:lnTo>
                          <a:pt x="605" y="134"/>
                        </a:lnTo>
                        <a:lnTo>
                          <a:pt x="755" y="99"/>
                        </a:lnTo>
                        <a:lnTo>
                          <a:pt x="965" y="62"/>
                        </a:lnTo>
                        <a:lnTo>
                          <a:pt x="1209" y="27"/>
                        </a:lnTo>
                        <a:lnTo>
                          <a:pt x="1399" y="18"/>
                        </a:lnTo>
                        <a:lnTo>
                          <a:pt x="1590" y="0"/>
                        </a:lnTo>
                        <a:lnTo>
                          <a:pt x="1732" y="10"/>
                        </a:lnTo>
                        <a:lnTo>
                          <a:pt x="1773" y="4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0" name="Freeform 289"/>
                  <p:cNvSpPr>
                    <a:spLocks/>
                  </p:cNvSpPr>
                  <p:nvPr/>
                </p:nvSpPr>
                <p:spPr bwMode="auto">
                  <a:xfrm>
                    <a:off x="1886" y="3027"/>
                    <a:ext cx="656" cy="504"/>
                  </a:xfrm>
                  <a:custGeom>
                    <a:avLst/>
                    <a:gdLst>
                      <a:gd name="T0" fmla="*/ 0 w 823"/>
                      <a:gd name="T1" fmla="*/ 419 h 420"/>
                      <a:gd name="T2" fmla="*/ 115 w 823"/>
                      <a:gd name="T3" fmla="*/ 374 h 420"/>
                      <a:gd name="T4" fmla="*/ 245 w 823"/>
                      <a:gd name="T5" fmla="*/ 347 h 420"/>
                      <a:gd name="T6" fmla="*/ 346 w 823"/>
                      <a:gd name="T7" fmla="*/ 302 h 420"/>
                      <a:gd name="T8" fmla="*/ 393 w 823"/>
                      <a:gd name="T9" fmla="*/ 258 h 420"/>
                      <a:gd name="T10" fmla="*/ 455 w 823"/>
                      <a:gd name="T11" fmla="*/ 223 h 420"/>
                      <a:gd name="T12" fmla="*/ 496 w 823"/>
                      <a:gd name="T13" fmla="*/ 169 h 420"/>
                      <a:gd name="T14" fmla="*/ 563 w 823"/>
                      <a:gd name="T15" fmla="*/ 126 h 420"/>
                      <a:gd name="T16" fmla="*/ 699 w 823"/>
                      <a:gd name="T17" fmla="*/ 72 h 420"/>
                      <a:gd name="T18" fmla="*/ 781 w 823"/>
                      <a:gd name="T19" fmla="*/ 8 h 420"/>
                      <a:gd name="T20" fmla="*/ 822 w 823"/>
                      <a:gd name="T21"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3" h="420">
                        <a:moveTo>
                          <a:pt x="0" y="419"/>
                        </a:moveTo>
                        <a:lnTo>
                          <a:pt x="115" y="374"/>
                        </a:lnTo>
                        <a:lnTo>
                          <a:pt x="245" y="347"/>
                        </a:lnTo>
                        <a:lnTo>
                          <a:pt x="346" y="302"/>
                        </a:lnTo>
                        <a:lnTo>
                          <a:pt x="393" y="258"/>
                        </a:lnTo>
                        <a:lnTo>
                          <a:pt x="455" y="223"/>
                        </a:lnTo>
                        <a:lnTo>
                          <a:pt x="496" y="169"/>
                        </a:lnTo>
                        <a:lnTo>
                          <a:pt x="563" y="126"/>
                        </a:lnTo>
                        <a:lnTo>
                          <a:pt x="699" y="72"/>
                        </a:lnTo>
                        <a:lnTo>
                          <a:pt x="781" y="8"/>
                        </a:lnTo>
                        <a:lnTo>
                          <a:pt x="822"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121" name="Group 395"/>
                  <p:cNvGrpSpPr>
                    <a:grpSpLocks/>
                  </p:cNvGrpSpPr>
                  <p:nvPr/>
                </p:nvGrpSpPr>
                <p:grpSpPr bwMode="auto">
                  <a:xfrm>
                    <a:off x="1589" y="3007"/>
                    <a:ext cx="1873" cy="534"/>
                    <a:chOff x="1589" y="3007"/>
                    <a:chExt cx="1873" cy="534"/>
                  </a:xfrm>
                </p:grpSpPr>
                <p:sp>
                  <p:nvSpPr>
                    <p:cNvPr id="122" name="Freeform 291"/>
                    <p:cNvSpPr>
                      <a:spLocks/>
                    </p:cNvSpPr>
                    <p:nvPr/>
                  </p:nvSpPr>
                  <p:spPr bwMode="auto">
                    <a:xfrm>
                      <a:off x="1589" y="3024"/>
                      <a:ext cx="1867" cy="517"/>
                    </a:xfrm>
                    <a:custGeom>
                      <a:avLst/>
                      <a:gdLst>
                        <a:gd name="T0" fmla="*/ 0 w 2344"/>
                        <a:gd name="T1" fmla="*/ 430 h 431"/>
                        <a:gd name="T2" fmla="*/ 1590 w 2344"/>
                        <a:gd name="T3" fmla="*/ 430 h 431"/>
                        <a:gd name="T4" fmla="*/ 2343 w 2344"/>
                        <a:gd name="T5" fmla="*/ 0 h 431"/>
                        <a:gd name="T6" fmla="*/ 1088 w 2344"/>
                        <a:gd name="T7" fmla="*/ 0 h 431"/>
                        <a:gd name="T8" fmla="*/ 0 w 2344"/>
                        <a:gd name="T9" fmla="*/ 430 h 431"/>
                      </a:gdLst>
                      <a:ahLst/>
                      <a:cxnLst>
                        <a:cxn ang="0">
                          <a:pos x="T0" y="T1"/>
                        </a:cxn>
                        <a:cxn ang="0">
                          <a:pos x="T2" y="T3"/>
                        </a:cxn>
                        <a:cxn ang="0">
                          <a:pos x="T4" y="T5"/>
                        </a:cxn>
                        <a:cxn ang="0">
                          <a:pos x="T6" y="T7"/>
                        </a:cxn>
                        <a:cxn ang="0">
                          <a:pos x="T8" y="T9"/>
                        </a:cxn>
                      </a:cxnLst>
                      <a:rect l="0" t="0" r="r" b="b"/>
                      <a:pathLst>
                        <a:path w="2344" h="431">
                          <a:moveTo>
                            <a:pt x="0" y="430"/>
                          </a:moveTo>
                          <a:lnTo>
                            <a:pt x="1590" y="430"/>
                          </a:lnTo>
                          <a:lnTo>
                            <a:pt x="2343" y="0"/>
                          </a:lnTo>
                          <a:lnTo>
                            <a:pt x="1088" y="0"/>
                          </a:lnTo>
                          <a:lnTo>
                            <a:pt x="0" y="430"/>
                          </a:lnTo>
                        </a:path>
                      </a:pathLst>
                    </a:custGeom>
                    <a:solidFill>
                      <a:srgbClr val="FF00F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3" name="Freeform 292"/>
                    <p:cNvSpPr>
                      <a:spLocks/>
                    </p:cNvSpPr>
                    <p:nvPr/>
                  </p:nvSpPr>
                  <p:spPr bwMode="auto">
                    <a:xfrm>
                      <a:off x="1589" y="3007"/>
                      <a:ext cx="1873" cy="529"/>
                    </a:xfrm>
                    <a:custGeom>
                      <a:avLst/>
                      <a:gdLst>
                        <a:gd name="T0" fmla="*/ 0 w 2352"/>
                        <a:gd name="T1" fmla="*/ 440 h 441"/>
                        <a:gd name="T2" fmla="*/ 1595 w 2352"/>
                        <a:gd name="T3" fmla="*/ 440 h 441"/>
                        <a:gd name="T4" fmla="*/ 2351 w 2352"/>
                        <a:gd name="T5" fmla="*/ 0 h 441"/>
                        <a:gd name="T6" fmla="*/ 1092 w 2352"/>
                        <a:gd name="T7" fmla="*/ 0 h 441"/>
                        <a:gd name="T8" fmla="*/ 0 w 2352"/>
                        <a:gd name="T9" fmla="*/ 440 h 441"/>
                      </a:gdLst>
                      <a:ahLst/>
                      <a:cxnLst>
                        <a:cxn ang="0">
                          <a:pos x="T0" y="T1"/>
                        </a:cxn>
                        <a:cxn ang="0">
                          <a:pos x="T2" y="T3"/>
                        </a:cxn>
                        <a:cxn ang="0">
                          <a:pos x="T4" y="T5"/>
                        </a:cxn>
                        <a:cxn ang="0">
                          <a:pos x="T6" y="T7"/>
                        </a:cxn>
                        <a:cxn ang="0">
                          <a:pos x="T8" y="T9"/>
                        </a:cxn>
                      </a:cxnLst>
                      <a:rect l="0" t="0" r="r" b="b"/>
                      <a:pathLst>
                        <a:path w="2352" h="441">
                          <a:moveTo>
                            <a:pt x="0" y="440"/>
                          </a:moveTo>
                          <a:lnTo>
                            <a:pt x="1595" y="440"/>
                          </a:lnTo>
                          <a:lnTo>
                            <a:pt x="2351" y="0"/>
                          </a:lnTo>
                          <a:lnTo>
                            <a:pt x="1092" y="0"/>
                          </a:lnTo>
                          <a:lnTo>
                            <a:pt x="0" y="44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4" name="Freeform 293"/>
                    <p:cNvSpPr>
                      <a:spLocks/>
                    </p:cNvSpPr>
                    <p:nvPr/>
                  </p:nvSpPr>
                  <p:spPr bwMode="auto">
                    <a:xfrm>
                      <a:off x="2132" y="3102"/>
                      <a:ext cx="1196" cy="439"/>
                    </a:xfrm>
                    <a:custGeom>
                      <a:avLst/>
                      <a:gdLst>
                        <a:gd name="T0" fmla="*/ 0 w 1502"/>
                        <a:gd name="T1" fmla="*/ 365 h 366"/>
                        <a:gd name="T2" fmla="*/ 143 w 1502"/>
                        <a:gd name="T3" fmla="*/ 365 h 366"/>
                        <a:gd name="T4" fmla="*/ 211 w 1502"/>
                        <a:gd name="T5" fmla="*/ 328 h 366"/>
                        <a:gd name="T6" fmla="*/ 252 w 1502"/>
                        <a:gd name="T7" fmla="*/ 275 h 366"/>
                        <a:gd name="T8" fmla="*/ 320 w 1502"/>
                        <a:gd name="T9" fmla="*/ 204 h 366"/>
                        <a:gd name="T10" fmla="*/ 380 w 1502"/>
                        <a:gd name="T11" fmla="*/ 169 h 366"/>
                        <a:gd name="T12" fmla="*/ 456 w 1502"/>
                        <a:gd name="T13" fmla="*/ 142 h 366"/>
                        <a:gd name="T14" fmla="*/ 625 w 1502"/>
                        <a:gd name="T15" fmla="*/ 89 h 366"/>
                        <a:gd name="T16" fmla="*/ 713 w 1502"/>
                        <a:gd name="T17" fmla="*/ 89 h 366"/>
                        <a:gd name="T18" fmla="*/ 816 w 1502"/>
                        <a:gd name="T19" fmla="*/ 72 h 366"/>
                        <a:gd name="T20" fmla="*/ 911 w 1502"/>
                        <a:gd name="T21" fmla="*/ 27 h 366"/>
                        <a:gd name="T22" fmla="*/ 1012 w 1502"/>
                        <a:gd name="T23" fmla="*/ 18 h 366"/>
                        <a:gd name="T24" fmla="*/ 1162 w 1502"/>
                        <a:gd name="T25" fmla="*/ 0 h 366"/>
                        <a:gd name="T26" fmla="*/ 1311 w 1502"/>
                        <a:gd name="T27" fmla="*/ 0 h 366"/>
                        <a:gd name="T28" fmla="*/ 1447 w 1502"/>
                        <a:gd name="T29" fmla="*/ 0 h 366"/>
                        <a:gd name="T30" fmla="*/ 1501 w 1502"/>
                        <a:gd name="T31" fmla="*/ 27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2" h="366">
                          <a:moveTo>
                            <a:pt x="0" y="365"/>
                          </a:moveTo>
                          <a:lnTo>
                            <a:pt x="143" y="365"/>
                          </a:lnTo>
                          <a:lnTo>
                            <a:pt x="211" y="328"/>
                          </a:lnTo>
                          <a:lnTo>
                            <a:pt x="252" y="275"/>
                          </a:lnTo>
                          <a:lnTo>
                            <a:pt x="320" y="204"/>
                          </a:lnTo>
                          <a:lnTo>
                            <a:pt x="380" y="169"/>
                          </a:lnTo>
                          <a:lnTo>
                            <a:pt x="456" y="142"/>
                          </a:lnTo>
                          <a:lnTo>
                            <a:pt x="625" y="89"/>
                          </a:lnTo>
                          <a:lnTo>
                            <a:pt x="713" y="89"/>
                          </a:lnTo>
                          <a:lnTo>
                            <a:pt x="816" y="72"/>
                          </a:lnTo>
                          <a:lnTo>
                            <a:pt x="911" y="27"/>
                          </a:lnTo>
                          <a:lnTo>
                            <a:pt x="1012" y="18"/>
                          </a:lnTo>
                          <a:lnTo>
                            <a:pt x="1162" y="0"/>
                          </a:lnTo>
                          <a:lnTo>
                            <a:pt x="1311" y="0"/>
                          </a:lnTo>
                          <a:lnTo>
                            <a:pt x="1447" y="0"/>
                          </a:lnTo>
                          <a:lnTo>
                            <a:pt x="1501" y="2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5" name="Freeform 294"/>
                    <p:cNvSpPr>
                      <a:spLocks/>
                    </p:cNvSpPr>
                    <p:nvPr/>
                  </p:nvSpPr>
                  <p:spPr bwMode="auto">
                    <a:xfrm>
                      <a:off x="1829" y="3188"/>
                      <a:ext cx="380" cy="353"/>
                    </a:xfrm>
                    <a:custGeom>
                      <a:avLst/>
                      <a:gdLst>
                        <a:gd name="T0" fmla="*/ 0 w 477"/>
                        <a:gd name="T1" fmla="*/ 293 h 294"/>
                        <a:gd name="T2" fmla="*/ 40 w 477"/>
                        <a:gd name="T3" fmla="*/ 256 h 294"/>
                        <a:gd name="T4" fmla="*/ 122 w 477"/>
                        <a:gd name="T5" fmla="*/ 229 h 294"/>
                        <a:gd name="T6" fmla="*/ 244 w 477"/>
                        <a:gd name="T7" fmla="*/ 194 h 294"/>
                        <a:gd name="T8" fmla="*/ 346 w 477"/>
                        <a:gd name="T9" fmla="*/ 159 h 294"/>
                        <a:gd name="T10" fmla="*/ 421 w 477"/>
                        <a:gd name="T11" fmla="*/ 105 h 294"/>
                        <a:gd name="T12" fmla="*/ 455 w 477"/>
                        <a:gd name="T13" fmla="*/ 62 h 294"/>
                        <a:gd name="T14" fmla="*/ 476 w 477"/>
                        <a:gd name="T15" fmla="*/ 0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7" h="294">
                          <a:moveTo>
                            <a:pt x="0" y="293"/>
                          </a:moveTo>
                          <a:lnTo>
                            <a:pt x="40" y="256"/>
                          </a:lnTo>
                          <a:lnTo>
                            <a:pt x="122" y="229"/>
                          </a:lnTo>
                          <a:lnTo>
                            <a:pt x="244" y="194"/>
                          </a:lnTo>
                          <a:lnTo>
                            <a:pt x="346" y="159"/>
                          </a:lnTo>
                          <a:lnTo>
                            <a:pt x="421" y="105"/>
                          </a:lnTo>
                          <a:lnTo>
                            <a:pt x="455" y="62"/>
                          </a:lnTo>
                          <a:lnTo>
                            <a:pt x="476"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26" name="Freeform 295"/>
                    <p:cNvSpPr>
                      <a:spLocks/>
                    </p:cNvSpPr>
                    <p:nvPr/>
                  </p:nvSpPr>
                  <p:spPr bwMode="auto">
                    <a:xfrm>
                      <a:off x="1764" y="3337"/>
                      <a:ext cx="191" cy="204"/>
                    </a:xfrm>
                    <a:custGeom>
                      <a:avLst/>
                      <a:gdLst>
                        <a:gd name="T0" fmla="*/ 0 w 240"/>
                        <a:gd name="T1" fmla="*/ 169 h 170"/>
                        <a:gd name="T2" fmla="*/ 33 w 240"/>
                        <a:gd name="T3" fmla="*/ 115 h 170"/>
                        <a:gd name="T4" fmla="*/ 95 w 240"/>
                        <a:gd name="T5" fmla="*/ 105 h 170"/>
                        <a:gd name="T6" fmla="*/ 211 w 240"/>
                        <a:gd name="T7" fmla="*/ 44 h 170"/>
                        <a:gd name="T8" fmla="*/ 239 w 240"/>
                        <a:gd name="T9" fmla="*/ 27 h 170"/>
                        <a:gd name="T10" fmla="*/ 239 w 240"/>
                        <a:gd name="T11" fmla="*/ 0 h 170"/>
                      </a:gdLst>
                      <a:ahLst/>
                      <a:cxnLst>
                        <a:cxn ang="0">
                          <a:pos x="T0" y="T1"/>
                        </a:cxn>
                        <a:cxn ang="0">
                          <a:pos x="T2" y="T3"/>
                        </a:cxn>
                        <a:cxn ang="0">
                          <a:pos x="T4" y="T5"/>
                        </a:cxn>
                        <a:cxn ang="0">
                          <a:pos x="T6" y="T7"/>
                        </a:cxn>
                        <a:cxn ang="0">
                          <a:pos x="T8" y="T9"/>
                        </a:cxn>
                        <a:cxn ang="0">
                          <a:pos x="T10" y="T11"/>
                        </a:cxn>
                      </a:cxnLst>
                      <a:rect l="0" t="0" r="r" b="b"/>
                      <a:pathLst>
                        <a:path w="240" h="170">
                          <a:moveTo>
                            <a:pt x="0" y="169"/>
                          </a:moveTo>
                          <a:lnTo>
                            <a:pt x="33" y="115"/>
                          </a:lnTo>
                          <a:lnTo>
                            <a:pt x="95" y="105"/>
                          </a:lnTo>
                          <a:lnTo>
                            <a:pt x="211" y="44"/>
                          </a:lnTo>
                          <a:lnTo>
                            <a:pt x="239" y="27"/>
                          </a:lnTo>
                          <a:lnTo>
                            <a:pt x="23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115" name="Freeform 296"/>
                <p:cNvSpPr>
                  <a:spLocks/>
                </p:cNvSpPr>
                <p:nvPr/>
              </p:nvSpPr>
              <p:spPr bwMode="auto">
                <a:xfrm>
                  <a:off x="1945" y="3034"/>
                  <a:ext cx="1413" cy="493"/>
                </a:xfrm>
                <a:custGeom>
                  <a:avLst/>
                  <a:gdLst>
                    <a:gd name="T0" fmla="*/ 0 w 1774"/>
                    <a:gd name="T1" fmla="*/ 410 h 411"/>
                    <a:gd name="T2" fmla="*/ 95 w 1774"/>
                    <a:gd name="T3" fmla="*/ 383 h 411"/>
                    <a:gd name="T4" fmla="*/ 265 w 1774"/>
                    <a:gd name="T5" fmla="*/ 338 h 411"/>
                    <a:gd name="T6" fmla="*/ 333 w 1774"/>
                    <a:gd name="T7" fmla="*/ 293 h 411"/>
                    <a:gd name="T8" fmla="*/ 380 w 1774"/>
                    <a:gd name="T9" fmla="*/ 249 h 411"/>
                    <a:gd name="T10" fmla="*/ 462 w 1774"/>
                    <a:gd name="T11" fmla="*/ 204 h 411"/>
                    <a:gd name="T12" fmla="*/ 605 w 1774"/>
                    <a:gd name="T13" fmla="*/ 134 h 411"/>
                    <a:gd name="T14" fmla="*/ 755 w 1774"/>
                    <a:gd name="T15" fmla="*/ 99 h 411"/>
                    <a:gd name="T16" fmla="*/ 965 w 1774"/>
                    <a:gd name="T17" fmla="*/ 62 h 411"/>
                    <a:gd name="T18" fmla="*/ 1209 w 1774"/>
                    <a:gd name="T19" fmla="*/ 27 h 411"/>
                    <a:gd name="T20" fmla="*/ 1399 w 1774"/>
                    <a:gd name="T21" fmla="*/ 18 h 411"/>
                    <a:gd name="T22" fmla="*/ 1590 w 1774"/>
                    <a:gd name="T23" fmla="*/ 0 h 411"/>
                    <a:gd name="T24" fmla="*/ 1732 w 1774"/>
                    <a:gd name="T25" fmla="*/ 10 h 411"/>
                    <a:gd name="T26" fmla="*/ 1773 w 1774"/>
                    <a:gd name="T27" fmla="*/ 45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4" h="411">
                      <a:moveTo>
                        <a:pt x="0" y="410"/>
                      </a:moveTo>
                      <a:lnTo>
                        <a:pt x="95" y="383"/>
                      </a:lnTo>
                      <a:lnTo>
                        <a:pt x="265" y="338"/>
                      </a:lnTo>
                      <a:lnTo>
                        <a:pt x="333" y="293"/>
                      </a:lnTo>
                      <a:lnTo>
                        <a:pt x="380" y="249"/>
                      </a:lnTo>
                      <a:lnTo>
                        <a:pt x="462" y="204"/>
                      </a:lnTo>
                      <a:lnTo>
                        <a:pt x="605" y="134"/>
                      </a:lnTo>
                      <a:lnTo>
                        <a:pt x="755" y="99"/>
                      </a:lnTo>
                      <a:lnTo>
                        <a:pt x="965" y="62"/>
                      </a:lnTo>
                      <a:lnTo>
                        <a:pt x="1209" y="27"/>
                      </a:lnTo>
                      <a:lnTo>
                        <a:pt x="1399" y="18"/>
                      </a:lnTo>
                      <a:lnTo>
                        <a:pt x="1590" y="0"/>
                      </a:lnTo>
                      <a:lnTo>
                        <a:pt x="1732" y="10"/>
                      </a:lnTo>
                      <a:lnTo>
                        <a:pt x="1773" y="45"/>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6" name="Freeform 297"/>
                <p:cNvSpPr>
                  <a:spLocks/>
                </p:cNvSpPr>
                <p:nvPr/>
              </p:nvSpPr>
              <p:spPr bwMode="auto">
                <a:xfrm>
                  <a:off x="2362" y="3193"/>
                  <a:ext cx="872" cy="332"/>
                </a:xfrm>
                <a:custGeom>
                  <a:avLst/>
                  <a:gdLst>
                    <a:gd name="T0" fmla="*/ 0 w 1095"/>
                    <a:gd name="T1" fmla="*/ 276 h 277"/>
                    <a:gd name="T2" fmla="*/ 115 w 1095"/>
                    <a:gd name="T3" fmla="*/ 249 h 277"/>
                    <a:gd name="T4" fmla="*/ 191 w 1095"/>
                    <a:gd name="T5" fmla="*/ 231 h 277"/>
                    <a:gd name="T6" fmla="*/ 218 w 1095"/>
                    <a:gd name="T7" fmla="*/ 177 h 277"/>
                    <a:gd name="T8" fmla="*/ 292 w 1095"/>
                    <a:gd name="T9" fmla="*/ 169 h 277"/>
                    <a:gd name="T10" fmla="*/ 366 w 1095"/>
                    <a:gd name="T11" fmla="*/ 169 h 277"/>
                    <a:gd name="T12" fmla="*/ 442 w 1095"/>
                    <a:gd name="T13" fmla="*/ 169 h 277"/>
                    <a:gd name="T14" fmla="*/ 483 w 1095"/>
                    <a:gd name="T15" fmla="*/ 115 h 277"/>
                    <a:gd name="T16" fmla="*/ 516 w 1095"/>
                    <a:gd name="T17" fmla="*/ 97 h 277"/>
                    <a:gd name="T18" fmla="*/ 571 w 1095"/>
                    <a:gd name="T19" fmla="*/ 89 h 277"/>
                    <a:gd name="T20" fmla="*/ 740 w 1095"/>
                    <a:gd name="T21" fmla="*/ 70 h 277"/>
                    <a:gd name="T22" fmla="*/ 822 w 1095"/>
                    <a:gd name="T23" fmla="*/ 54 h 277"/>
                    <a:gd name="T24" fmla="*/ 897 w 1095"/>
                    <a:gd name="T25" fmla="*/ 27 h 277"/>
                    <a:gd name="T26" fmla="*/ 985 w 1095"/>
                    <a:gd name="T27" fmla="*/ 8 h 277"/>
                    <a:gd name="T28" fmla="*/ 1094 w 1095"/>
                    <a:gd name="T29" fmla="*/ 0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5" h="277">
                      <a:moveTo>
                        <a:pt x="0" y="276"/>
                      </a:moveTo>
                      <a:lnTo>
                        <a:pt x="115" y="249"/>
                      </a:lnTo>
                      <a:lnTo>
                        <a:pt x="191" y="231"/>
                      </a:lnTo>
                      <a:lnTo>
                        <a:pt x="218" y="177"/>
                      </a:lnTo>
                      <a:lnTo>
                        <a:pt x="292" y="169"/>
                      </a:lnTo>
                      <a:lnTo>
                        <a:pt x="366" y="169"/>
                      </a:lnTo>
                      <a:lnTo>
                        <a:pt x="442" y="169"/>
                      </a:lnTo>
                      <a:lnTo>
                        <a:pt x="483" y="115"/>
                      </a:lnTo>
                      <a:lnTo>
                        <a:pt x="516" y="97"/>
                      </a:lnTo>
                      <a:lnTo>
                        <a:pt x="571" y="89"/>
                      </a:lnTo>
                      <a:lnTo>
                        <a:pt x="740" y="70"/>
                      </a:lnTo>
                      <a:lnTo>
                        <a:pt x="822" y="54"/>
                      </a:lnTo>
                      <a:lnTo>
                        <a:pt x="897" y="27"/>
                      </a:lnTo>
                      <a:lnTo>
                        <a:pt x="985" y="8"/>
                      </a:lnTo>
                      <a:lnTo>
                        <a:pt x="1094"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nvGrpSpPr>
            <p:cNvPr id="79" name="Group 407"/>
            <p:cNvGrpSpPr>
              <a:grpSpLocks/>
            </p:cNvGrpSpPr>
            <p:nvPr/>
          </p:nvGrpSpPr>
          <p:grpSpPr bwMode="auto">
            <a:xfrm>
              <a:off x="1652" y="2730"/>
              <a:ext cx="1873" cy="525"/>
              <a:chOff x="1652" y="2730"/>
              <a:chExt cx="1873" cy="525"/>
            </a:xfrm>
          </p:grpSpPr>
          <p:grpSp>
            <p:nvGrpSpPr>
              <p:cNvPr id="103" name="Group 406"/>
              <p:cNvGrpSpPr>
                <a:grpSpLocks/>
              </p:cNvGrpSpPr>
              <p:nvPr/>
            </p:nvGrpSpPr>
            <p:grpSpPr bwMode="auto">
              <a:xfrm>
                <a:off x="1652" y="2730"/>
                <a:ext cx="1873" cy="521"/>
                <a:chOff x="1652" y="2730"/>
                <a:chExt cx="1873" cy="521"/>
              </a:xfrm>
            </p:grpSpPr>
            <p:sp>
              <p:nvSpPr>
                <p:cNvPr id="108" name="Freeform 300"/>
                <p:cNvSpPr>
                  <a:spLocks/>
                </p:cNvSpPr>
                <p:nvPr/>
              </p:nvSpPr>
              <p:spPr bwMode="auto">
                <a:xfrm>
                  <a:off x="1652" y="2730"/>
                  <a:ext cx="1867" cy="516"/>
                </a:xfrm>
                <a:custGeom>
                  <a:avLst/>
                  <a:gdLst>
                    <a:gd name="T0" fmla="*/ 0 w 2344"/>
                    <a:gd name="T1" fmla="*/ 430 h 431"/>
                    <a:gd name="T2" fmla="*/ 1590 w 2344"/>
                    <a:gd name="T3" fmla="*/ 430 h 431"/>
                    <a:gd name="T4" fmla="*/ 2343 w 2344"/>
                    <a:gd name="T5" fmla="*/ 0 h 431"/>
                    <a:gd name="T6" fmla="*/ 1088 w 2344"/>
                    <a:gd name="T7" fmla="*/ 0 h 431"/>
                    <a:gd name="T8" fmla="*/ 0 w 2344"/>
                    <a:gd name="T9" fmla="*/ 430 h 431"/>
                  </a:gdLst>
                  <a:ahLst/>
                  <a:cxnLst>
                    <a:cxn ang="0">
                      <a:pos x="T0" y="T1"/>
                    </a:cxn>
                    <a:cxn ang="0">
                      <a:pos x="T2" y="T3"/>
                    </a:cxn>
                    <a:cxn ang="0">
                      <a:pos x="T4" y="T5"/>
                    </a:cxn>
                    <a:cxn ang="0">
                      <a:pos x="T6" y="T7"/>
                    </a:cxn>
                    <a:cxn ang="0">
                      <a:pos x="T8" y="T9"/>
                    </a:cxn>
                  </a:cxnLst>
                  <a:rect l="0" t="0" r="r" b="b"/>
                  <a:pathLst>
                    <a:path w="2344" h="431">
                      <a:moveTo>
                        <a:pt x="0" y="430"/>
                      </a:moveTo>
                      <a:lnTo>
                        <a:pt x="1590" y="430"/>
                      </a:lnTo>
                      <a:lnTo>
                        <a:pt x="2343" y="0"/>
                      </a:lnTo>
                      <a:lnTo>
                        <a:pt x="1088" y="0"/>
                      </a:lnTo>
                      <a:lnTo>
                        <a:pt x="0" y="43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9" name="Freeform 301"/>
                <p:cNvSpPr>
                  <a:spLocks/>
                </p:cNvSpPr>
                <p:nvPr/>
              </p:nvSpPr>
              <p:spPr bwMode="auto">
                <a:xfrm>
                  <a:off x="1652" y="2730"/>
                  <a:ext cx="1873" cy="521"/>
                </a:xfrm>
                <a:custGeom>
                  <a:avLst/>
                  <a:gdLst>
                    <a:gd name="T0" fmla="*/ 0 w 2352"/>
                    <a:gd name="T1" fmla="*/ 440 h 441"/>
                    <a:gd name="T2" fmla="*/ 1595 w 2352"/>
                    <a:gd name="T3" fmla="*/ 440 h 441"/>
                    <a:gd name="T4" fmla="*/ 2351 w 2352"/>
                    <a:gd name="T5" fmla="*/ 0 h 441"/>
                    <a:gd name="T6" fmla="*/ 1092 w 2352"/>
                    <a:gd name="T7" fmla="*/ 0 h 441"/>
                    <a:gd name="T8" fmla="*/ 0 w 2352"/>
                    <a:gd name="T9" fmla="*/ 440 h 441"/>
                  </a:gdLst>
                  <a:ahLst/>
                  <a:cxnLst>
                    <a:cxn ang="0">
                      <a:pos x="T0" y="T1"/>
                    </a:cxn>
                    <a:cxn ang="0">
                      <a:pos x="T2" y="T3"/>
                    </a:cxn>
                    <a:cxn ang="0">
                      <a:pos x="T4" y="T5"/>
                    </a:cxn>
                    <a:cxn ang="0">
                      <a:pos x="T6" y="T7"/>
                    </a:cxn>
                    <a:cxn ang="0">
                      <a:pos x="T8" y="T9"/>
                    </a:cxn>
                  </a:cxnLst>
                  <a:rect l="0" t="0" r="r" b="b"/>
                  <a:pathLst>
                    <a:path w="2352" h="441">
                      <a:moveTo>
                        <a:pt x="0" y="440"/>
                      </a:moveTo>
                      <a:lnTo>
                        <a:pt x="1595" y="440"/>
                      </a:lnTo>
                      <a:lnTo>
                        <a:pt x="2351" y="0"/>
                      </a:lnTo>
                      <a:lnTo>
                        <a:pt x="1092" y="0"/>
                      </a:lnTo>
                      <a:lnTo>
                        <a:pt x="0" y="44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0" name="Freeform 302"/>
                <p:cNvSpPr>
                  <a:spLocks/>
                </p:cNvSpPr>
                <p:nvPr/>
              </p:nvSpPr>
              <p:spPr bwMode="auto">
                <a:xfrm>
                  <a:off x="2740" y="2850"/>
                  <a:ext cx="611" cy="394"/>
                </a:xfrm>
                <a:custGeom>
                  <a:avLst/>
                  <a:gdLst>
                    <a:gd name="T0" fmla="*/ 767 w 768"/>
                    <a:gd name="T1" fmla="*/ 17 h 329"/>
                    <a:gd name="T2" fmla="*/ 652 w 768"/>
                    <a:gd name="T3" fmla="*/ 17 h 329"/>
                    <a:gd name="T4" fmla="*/ 543 w 768"/>
                    <a:gd name="T5" fmla="*/ 0 h 329"/>
                    <a:gd name="T6" fmla="*/ 502 w 768"/>
                    <a:gd name="T7" fmla="*/ 17 h 329"/>
                    <a:gd name="T8" fmla="*/ 483 w 768"/>
                    <a:gd name="T9" fmla="*/ 79 h 329"/>
                    <a:gd name="T10" fmla="*/ 428 w 768"/>
                    <a:gd name="T11" fmla="*/ 151 h 329"/>
                    <a:gd name="T12" fmla="*/ 278 w 768"/>
                    <a:gd name="T13" fmla="*/ 159 h 329"/>
                    <a:gd name="T14" fmla="*/ 156 w 768"/>
                    <a:gd name="T15" fmla="*/ 141 h 329"/>
                    <a:gd name="T16" fmla="*/ 95 w 768"/>
                    <a:gd name="T17" fmla="*/ 177 h 329"/>
                    <a:gd name="T18" fmla="*/ 14 w 768"/>
                    <a:gd name="T19" fmla="*/ 213 h 329"/>
                    <a:gd name="T20" fmla="*/ 0 w 768"/>
                    <a:gd name="T21" fmla="*/ 231 h 329"/>
                    <a:gd name="T22" fmla="*/ 0 w 768"/>
                    <a:gd name="T23" fmla="*/ 293 h 329"/>
                    <a:gd name="T24" fmla="*/ 0 w 768"/>
                    <a:gd name="T25" fmla="*/ 3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29">
                      <a:moveTo>
                        <a:pt x="767" y="17"/>
                      </a:moveTo>
                      <a:lnTo>
                        <a:pt x="652" y="17"/>
                      </a:lnTo>
                      <a:lnTo>
                        <a:pt x="543" y="0"/>
                      </a:lnTo>
                      <a:lnTo>
                        <a:pt x="502" y="17"/>
                      </a:lnTo>
                      <a:lnTo>
                        <a:pt x="483" y="79"/>
                      </a:lnTo>
                      <a:lnTo>
                        <a:pt x="428" y="151"/>
                      </a:lnTo>
                      <a:lnTo>
                        <a:pt x="278" y="159"/>
                      </a:lnTo>
                      <a:lnTo>
                        <a:pt x="156" y="141"/>
                      </a:lnTo>
                      <a:lnTo>
                        <a:pt x="95" y="177"/>
                      </a:lnTo>
                      <a:lnTo>
                        <a:pt x="14" y="213"/>
                      </a:lnTo>
                      <a:lnTo>
                        <a:pt x="0" y="231"/>
                      </a:lnTo>
                      <a:lnTo>
                        <a:pt x="0" y="293"/>
                      </a:lnTo>
                      <a:lnTo>
                        <a:pt x="0" y="328"/>
                      </a:lnTo>
                    </a:path>
                  </a:pathLst>
                </a:custGeom>
                <a:noFill/>
                <a:ln w="127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11" name="Freeform 303"/>
                <p:cNvSpPr>
                  <a:spLocks/>
                </p:cNvSpPr>
                <p:nvPr/>
              </p:nvSpPr>
              <p:spPr bwMode="auto">
                <a:xfrm>
                  <a:off x="1873" y="3073"/>
                  <a:ext cx="868" cy="85"/>
                </a:xfrm>
                <a:custGeom>
                  <a:avLst/>
                  <a:gdLst>
                    <a:gd name="T0" fmla="*/ 1088 w 1089"/>
                    <a:gd name="T1" fmla="*/ 62 h 71"/>
                    <a:gd name="T2" fmla="*/ 1026 w 1089"/>
                    <a:gd name="T3" fmla="*/ 27 h 71"/>
                    <a:gd name="T4" fmla="*/ 918 w 1089"/>
                    <a:gd name="T5" fmla="*/ 27 h 71"/>
                    <a:gd name="T6" fmla="*/ 714 w 1089"/>
                    <a:gd name="T7" fmla="*/ 27 h 71"/>
                    <a:gd name="T8" fmla="*/ 654 w 1089"/>
                    <a:gd name="T9" fmla="*/ 43 h 71"/>
                    <a:gd name="T10" fmla="*/ 613 w 1089"/>
                    <a:gd name="T11" fmla="*/ 62 h 71"/>
                    <a:gd name="T12" fmla="*/ 477 w 1089"/>
                    <a:gd name="T13" fmla="*/ 43 h 71"/>
                    <a:gd name="T14" fmla="*/ 422 w 1089"/>
                    <a:gd name="T15" fmla="*/ 0 h 71"/>
                    <a:gd name="T16" fmla="*/ 333 w 1089"/>
                    <a:gd name="T17" fmla="*/ 0 h 71"/>
                    <a:gd name="T18" fmla="*/ 232 w 1089"/>
                    <a:gd name="T19" fmla="*/ 0 h 71"/>
                    <a:gd name="T20" fmla="*/ 178 w 1089"/>
                    <a:gd name="T21" fmla="*/ 43 h 71"/>
                    <a:gd name="T22" fmla="*/ 88 w 1089"/>
                    <a:gd name="T23" fmla="*/ 70 h 71"/>
                    <a:gd name="T24" fmla="*/ 0 w 1089"/>
                    <a:gd name="T2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9" h="71">
                      <a:moveTo>
                        <a:pt x="1088" y="62"/>
                      </a:moveTo>
                      <a:lnTo>
                        <a:pt x="1026" y="27"/>
                      </a:lnTo>
                      <a:lnTo>
                        <a:pt x="918" y="27"/>
                      </a:lnTo>
                      <a:lnTo>
                        <a:pt x="714" y="27"/>
                      </a:lnTo>
                      <a:lnTo>
                        <a:pt x="654" y="43"/>
                      </a:lnTo>
                      <a:lnTo>
                        <a:pt x="613" y="62"/>
                      </a:lnTo>
                      <a:lnTo>
                        <a:pt x="477" y="43"/>
                      </a:lnTo>
                      <a:lnTo>
                        <a:pt x="422" y="0"/>
                      </a:lnTo>
                      <a:lnTo>
                        <a:pt x="333" y="0"/>
                      </a:lnTo>
                      <a:lnTo>
                        <a:pt x="232" y="0"/>
                      </a:lnTo>
                      <a:lnTo>
                        <a:pt x="178" y="43"/>
                      </a:lnTo>
                      <a:lnTo>
                        <a:pt x="88" y="70"/>
                      </a:lnTo>
                      <a:lnTo>
                        <a:pt x="0" y="43"/>
                      </a:lnTo>
                    </a:path>
                  </a:pathLst>
                </a:custGeom>
                <a:noFill/>
                <a:ln w="12700" cap="rnd"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104" name="Freeform 304"/>
              <p:cNvSpPr>
                <a:spLocks/>
              </p:cNvSpPr>
              <p:nvPr/>
            </p:nvSpPr>
            <p:spPr bwMode="auto">
              <a:xfrm>
                <a:off x="2382" y="2786"/>
                <a:ext cx="72" cy="330"/>
              </a:xfrm>
              <a:custGeom>
                <a:avLst/>
                <a:gdLst>
                  <a:gd name="T0" fmla="*/ 41 w 90"/>
                  <a:gd name="T1" fmla="*/ 274 h 275"/>
                  <a:gd name="T2" fmla="*/ 0 w 90"/>
                  <a:gd name="T3" fmla="*/ 212 h 275"/>
                  <a:gd name="T4" fmla="*/ 0 w 90"/>
                  <a:gd name="T5" fmla="*/ 142 h 275"/>
                  <a:gd name="T6" fmla="*/ 14 w 90"/>
                  <a:gd name="T7" fmla="*/ 142 h 275"/>
                  <a:gd name="T8" fmla="*/ 75 w 90"/>
                  <a:gd name="T9" fmla="*/ 70 h 275"/>
                  <a:gd name="T10" fmla="*/ 89 w 90"/>
                  <a:gd name="T11" fmla="*/ 17 h 275"/>
                  <a:gd name="T12" fmla="*/ 89 w 90"/>
                  <a:gd name="T13" fmla="*/ 0 h 275"/>
                </a:gdLst>
                <a:ahLst/>
                <a:cxnLst>
                  <a:cxn ang="0">
                    <a:pos x="T0" y="T1"/>
                  </a:cxn>
                  <a:cxn ang="0">
                    <a:pos x="T2" y="T3"/>
                  </a:cxn>
                  <a:cxn ang="0">
                    <a:pos x="T4" y="T5"/>
                  </a:cxn>
                  <a:cxn ang="0">
                    <a:pos x="T6" y="T7"/>
                  </a:cxn>
                  <a:cxn ang="0">
                    <a:pos x="T8" y="T9"/>
                  </a:cxn>
                  <a:cxn ang="0">
                    <a:pos x="T10" y="T11"/>
                  </a:cxn>
                  <a:cxn ang="0">
                    <a:pos x="T12" y="T13"/>
                  </a:cxn>
                </a:cxnLst>
                <a:rect l="0" t="0" r="r" b="b"/>
                <a:pathLst>
                  <a:path w="90" h="275">
                    <a:moveTo>
                      <a:pt x="41" y="274"/>
                    </a:moveTo>
                    <a:lnTo>
                      <a:pt x="0" y="212"/>
                    </a:lnTo>
                    <a:lnTo>
                      <a:pt x="0" y="142"/>
                    </a:lnTo>
                    <a:lnTo>
                      <a:pt x="14" y="142"/>
                    </a:lnTo>
                    <a:lnTo>
                      <a:pt x="75" y="70"/>
                    </a:lnTo>
                    <a:lnTo>
                      <a:pt x="89" y="17"/>
                    </a:lnTo>
                    <a:lnTo>
                      <a:pt x="89" y="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5" name="Freeform 305"/>
              <p:cNvSpPr>
                <a:spLocks/>
              </p:cNvSpPr>
              <p:nvPr/>
            </p:nvSpPr>
            <p:spPr bwMode="auto">
              <a:xfrm>
                <a:off x="2496" y="3105"/>
                <a:ext cx="82" cy="150"/>
              </a:xfrm>
              <a:custGeom>
                <a:avLst/>
                <a:gdLst>
                  <a:gd name="T0" fmla="*/ 0 w 103"/>
                  <a:gd name="T1" fmla="*/ 0 h 125"/>
                  <a:gd name="T2" fmla="*/ 8 w 103"/>
                  <a:gd name="T3" fmla="*/ 35 h 125"/>
                  <a:gd name="T4" fmla="*/ 41 w 103"/>
                  <a:gd name="T5" fmla="*/ 44 h 125"/>
                  <a:gd name="T6" fmla="*/ 82 w 103"/>
                  <a:gd name="T7" fmla="*/ 70 h 125"/>
                  <a:gd name="T8" fmla="*/ 88 w 103"/>
                  <a:gd name="T9" fmla="*/ 97 h 125"/>
                  <a:gd name="T10" fmla="*/ 102 w 103"/>
                  <a:gd name="T11" fmla="*/ 124 h 125"/>
                </a:gdLst>
                <a:ahLst/>
                <a:cxnLst>
                  <a:cxn ang="0">
                    <a:pos x="T0" y="T1"/>
                  </a:cxn>
                  <a:cxn ang="0">
                    <a:pos x="T2" y="T3"/>
                  </a:cxn>
                  <a:cxn ang="0">
                    <a:pos x="T4" y="T5"/>
                  </a:cxn>
                  <a:cxn ang="0">
                    <a:pos x="T6" y="T7"/>
                  </a:cxn>
                  <a:cxn ang="0">
                    <a:pos x="T8" y="T9"/>
                  </a:cxn>
                  <a:cxn ang="0">
                    <a:pos x="T10" y="T11"/>
                  </a:cxn>
                </a:cxnLst>
                <a:rect l="0" t="0" r="r" b="b"/>
                <a:pathLst>
                  <a:path w="103" h="125">
                    <a:moveTo>
                      <a:pt x="0" y="0"/>
                    </a:moveTo>
                    <a:lnTo>
                      <a:pt x="8" y="35"/>
                    </a:lnTo>
                    <a:lnTo>
                      <a:pt x="41" y="44"/>
                    </a:lnTo>
                    <a:lnTo>
                      <a:pt x="82" y="70"/>
                    </a:lnTo>
                    <a:lnTo>
                      <a:pt x="88" y="97"/>
                    </a:lnTo>
                    <a:lnTo>
                      <a:pt x="102" y="124"/>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6" name="Freeform 306"/>
              <p:cNvSpPr>
                <a:spLocks/>
              </p:cNvSpPr>
              <p:nvPr/>
            </p:nvSpPr>
            <p:spPr bwMode="auto">
              <a:xfrm>
                <a:off x="1852" y="3147"/>
                <a:ext cx="120" cy="97"/>
              </a:xfrm>
              <a:custGeom>
                <a:avLst/>
                <a:gdLst>
                  <a:gd name="T0" fmla="*/ 150 w 151"/>
                  <a:gd name="T1" fmla="*/ 0 h 81"/>
                  <a:gd name="T2" fmla="*/ 117 w 151"/>
                  <a:gd name="T3" fmla="*/ 27 h 81"/>
                  <a:gd name="T4" fmla="*/ 49 w 151"/>
                  <a:gd name="T5" fmla="*/ 27 h 81"/>
                  <a:gd name="T6" fmla="*/ 8 w 151"/>
                  <a:gd name="T7" fmla="*/ 45 h 81"/>
                  <a:gd name="T8" fmla="*/ 0 w 151"/>
                  <a:gd name="T9" fmla="*/ 80 h 81"/>
                </a:gdLst>
                <a:ahLst/>
                <a:cxnLst>
                  <a:cxn ang="0">
                    <a:pos x="T0" y="T1"/>
                  </a:cxn>
                  <a:cxn ang="0">
                    <a:pos x="T2" y="T3"/>
                  </a:cxn>
                  <a:cxn ang="0">
                    <a:pos x="T4" y="T5"/>
                  </a:cxn>
                  <a:cxn ang="0">
                    <a:pos x="T6" y="T7"/>
                  </a:cxn>
                  <a:cxn ang="0">
                    <a:pos x="T8" y="T9"/>
                  </a:cxn>
                </a:cxnLst>
                <a:rect l="0" t="0" r="r" b="b"/>
                <a:pathLst>
                  <a:path w="151" h="81">
                    <a:moveTo>
                      <a:pt x="150" y="0"/>
                    </a:moveTo>
                    <a:lnTo>
                      <a:pt x="117" y="27"/>
                    </a:lnTo>
                    <a:lnTo>
                      <a:pt x="49" y="27"/>
                    </a:lnTo>
                    <a:lnTo>
                      <a:pt x="8" y="45"/>
                    </a:lnTo>
                    <a:lnTo>
                      <a:pt x="0" y="8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7" name="Freeform 307"/>
              <p:cNvSpPr>
                <a:spLocks/>
              </p:cNvSpPr>
              <p:nvPr/>
            </p:nvSpPr>
            <p:spPr bwMode="auto">
              <a:xfrm>
                <a:off x="2783" y="2912"/>
                <a:ext cx="449" cy="204"/>
              </a:xfrm>
              <a:custGeom>
                <a:avLst/>
                <a:gdLst>
                  <a:gd name="T0" fmla="*/ 563 w 564"/>
                  <a:gd name="T1" fmla="*/ 54 h 170"/>
                  <a:gd name="T2" fmla="*/ 476 w 564"/>
                  <a:gd name="T3" fmla="*/ 27 h 170"/>
                  <a:gd name="T4" fmla="*/ 435 w 564"/>
                  <a:gd name="T5" fmla="*/ 0 h 170"/>
                  <a:gd name="T6" fmla="*/ 347 w 564"/>
                  <a:gd name="T7" fmla="*/ 0 h 170"/>
                  <a:gd name="T8" fmla="*/ 197 w 564"/>
                  <a:gd name="T9" fmla="*/ 18 h 170"/>
                  <a:gd name="T10" fmla="*/ 170 w 564"/>
                  <a:gd name="T11" fmla="*/ 80 h 170"/>
                  <a:gd name="T12" fmla="*/ 170 w 564"/>
                  <a:gd name="T13" fmla="*/ 99 h 170"/>
                  <a:gd name="T14" fmla="*/ 150 w 564"/>
                  <a:gd name="T15" fmla="*/ 169 h 170"/>
                  <a:gd name="T16" fmla="*/ 102 w 564"/>
                  <a:gd name="T17" fmla="*/ 169 h 170"/>
                  <a:gd name="T18" fmla="*/ 28 w 564"/>
                  <a:gd name="T19" fmla="*/ 169 h 170"/>
                  <a:gd name="T20" fmla="*/ 0 w 564"/>
                  <a:gd name="T21" fmla="*/ 14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4" h="170">
                    <a:moveTo>
                      <a:pt x="563" y="54"/>
                    </a:moveTo>
                    <a:lnTo>
                      <a:pt x="476" y="27"/>
                    </a:lnTo>
                    <a:lnTo>
                      <a:pt x="435" y="0"/>
                    </a:lnTo>
                    <a:lnTo>
                      <a:pt x="347" y="0"/>
                    </a:lnTo>
                    <a:lnTo>
                      <a:pt x="197" y="18"/>
                    </a:lnTo>
                    <a:lnTo>
                      <a:pt x="170" y="80"/>
                    </a:lnTo>
                    <a:lnTo>
                      <a:pt x="170" y="99"/>
                    </a:lnTo>
                    <a:lnTo>
                      <a:pt x="150" y="169"/>
                    </a:lnTo>
                    <a:lnTo>
                      <a:pt x="102" y="169"/>
                    </a:lnTo>
                    <a:lnTo>
                      <a:pt x="28" y="169"/>
                    </a:lnTo>
                    <a:lnTo>
                      <a:pt x="0" y="142"/>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80" name="Group 405"/>
            <p:cNvGrpSpPr>
              <a:grpSpLocks/>
            </p:cNvGrpSpPr>
            <p:nvPr/>
          </p:nvGrpSpPr>
          <p:grpSpPr bwMode="auto">
            <a:xfrm>
              <a:off x="1651" y="2525"/>
              <a:ext cx="1874" cy="515"/>
              <a:chOff x="1651" y="2525"/>
              <a:chExt cx="1874" cy="515"/>
            </a:xfrm>
          </p:grpSpPr>
          <p:sp>
            <p:nvSpPr>
              <p:cNvPr id="95" name="Freeform 309"/>
              <p:cNvSpPr>
                <a:spLocks/>
              </p:cNvSpPr>
              <p:nvPr/>
            </p:nvSpPr>
            <p:spPr bwMode="auto">
              <a:xfrm>
                <a:off x="1651" y="2525"/>
                <a:ext cx="1874" cy="513"/>
              </a:xfrm>
              <a:custGeom>
                <a:avLst/>
                <a:gdLst>
                  <a:gd name="T0" fmla="*/ 0 w 2352"/>
                  <a:gd name="T1" fmla="*/ 440 h 441"/>
                  <a:gd name="T2" fmla="*/ 1595 w 2352"/>
                  <a:gd name="T3" fmla="*/ 440 h 441"/>
                  <a:gd name="T4" fmla="*/ 2351 w 2352"/>
                  <a:gd name="T5" fmla="*/ 0 h 441"/>
                  <a:gd name="T6" fmla="*/ 1092 w 2352"/>
                  <a:gd name="T7" fmla="*/ 0 h 441"/>
                  <a:gd name="T8" fmla="*/ 0 w 2352"/>
                  <a:gd name="T9" fmla="*/ 440 h 441"/>
                </a:gdLst>
                <a:ahLst/>
                <a:cxnLst>
                  <a:cxn ang="0">
                    <a:pos x="T0" y="T1"/>
                  </a:cxn>
                  <a:cxn ang="0">
                    <a:pos x="T2" y="T3"/>
                  </a:cxn>
                  <a:cxn ang="0">
                    <a:pos x="T4" y="T5"/>
                  </a:cxn>
                  <a:cxn ang="0">
                    <a:pos x="T6" y="T7"/>
                  </a:cxn>
                  <a:cxn ang="0">
                    <a:pos x="T8" y="T9"/>
                  </a:cxn>
                </a:cxnLst>
                <a:rect l="0" t="0" r="r" b="b"/>
                <a:pathLst>
                  <a:path w="2352" h="441">
                    <a:moveTo>
                      <a:pt x="0" y="440"/>
                    </a:moveTo>
                    <a:lnTo>
                      <a:pt x="1595" y="440"/>
                    </a:lnTo>
                    <a:lnTo>
                      <a:pt x="2351" y="0"/>
                    </a:lnTo>
                    <a:lnTo>
                      <a:pt x="1092" y="0"/>
                    </a:lnTo>
                    <a:lnTo>
                      <a:pt x="0" y="44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96" name="Freeform 310"/>
              <p:cNvSpPr>
                <a:spLocks/>
              </p:cNvSpPr>
              <p:nvPr/>
            </p:nvSpPr>
            <p:spPr bwMode="auto">
              <a:xfrm>
                <a:off x="1962" y="2709"/>
                <a:ext cx="1197" cy="331"/>
              </a:xfrm>
              <a:custGeom>
                <a:avLst/>
                <a:gdLst>
                  <a:gd name="T0" fmla="*/ 0 w 1503"/>
                  <a:gd name="T1" fmla="*/ 276 h 277"/>
                  <a:gd name="T2" fmla="*/ 55 w 1503"/>
                  <a:gd name="T3" fmla="*/ 222 h 277"/>
                  <a:gd name="T4" fmla="*/ 129 w 1503"/>
                  <a:gd name="T5" fmla="*/ 204 h 277"/>
                  <a:gd name="T6" fmla="*/ 265 w 1503"/>
                  <a:gd name="T7" fmla="*/ 204 h 277"/>
                  <a:gd name="T8" fmla="*/ 327 w 1503"/>
                  <a:gd name="T9" fmla="*/ 222 h 277"/>
                  <a:gd name="T10" fmla="*/ 428 w 1503"/>
                  <a:gd name="T11" fmla="*/ 249 h 277"/>
                  <a:gd name="T12" fmla="*/ 537 w 1503"/>
                  <a:gd name="T13" fmla="*/ 249 h 277"/>
                  <a:gd name="T14" fmla="*/ 619 w 1503"/>
                  <a:gd name="T15" fmla="*/ 214 h 277"/>
                  <a:gd name="T16" fmla="*/ 707 w 1503"/>
                  <a:gd name="T17" fmla="*/ 196 h 277"/>
                  <a:gd name="T18" fmla="*/ 815 w 1503"/>
                  <a:gd name="T19" fmla="*/ 187 h 277"/>
                  <a:gd name="T20" fmla="*/ 932 w 1503"/>
                  <a:gd name="T21" fmla="*/ 187 h 277"/>
                  <a:gd name="T22" fmla="*/ 1019 w 1503"/>
                  <a:gd name="T23" fmla="*/ 214 h 277"/>
                  <a:gd name="T24" fmla="*/ 1107 w 1503"/>
                  <a:gd name="T25" fmla="*/ 214 h 277"/>
                  <a:gd name="T26" fmla="*/ 1202 w 1503"/>
                  <a:gd name="T27" fmla="*/ 204 h 277"/>
                  <a:gd name="T28" fmla="*/ 1251 w 1503"/>
                  <a:gd name="T29" fmla="*/ 134 h 277"/>
                  <a:gd name="T30" fmla="*/ 1271 w 1503"/>
                  <a:gd name="T31" fmla="*/ 62 h 277"/>
                  <a:gd name="T32" fmla="*/ 1399 w 1503"/>
                  <a:gd name="T33" fmla="*/ 0 h 277"/>
                  <a:gd name="T34" fmla="*/ 1461 w 1503"/>
                  <a:gd name="T35" fmla="*/ 18 h 277"/>
                  <a:gd name="T36" fmla="*/ 1502 w 1503"/>
                  <a:gd name="T37" fmla="*/ 9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3" h="277">
                    <a:moveTo>
                      <a:pt x="0" y="276"/>
                    </a:moveTo>
                    <a:lnTo>
                      <a:pt x="55" y="222"/>
                    </a:lnTo>
                    <a:lnTo>
                      <a:pt x="129" y="204"/>
                    </a:lnTo>
                    <a:lnTo>
                      <a:pt x="265" y="204"/>
                    </a:lnTo>
                    <a:lnTo>
                      <a:pt x="327" y="222"/>
                    </a:lnTo>
                    <a:lnTo>
                      <a:pt x="428" y="249"/>
                    </a:lnTo>
                    <a:lnTo>
                      <a:pt x="537" y="249"/>
                    </a:lnTo>
                    <a:lnTo>
                      <a:pt x="619" y="214"/>
                    </a:lnTo>
                    <a:lnTo>
                      <a:pt x="707" y="196"/>
                    </a:lnTo>
                    <a:lnTo>
                      <a:pt x="815" y="187"/>
                    </a:lnTo>
                    <a:lnTo>
                      <a:pt x="932" y="187"/>
                    </a:lnTo>
                    <a:lnTo>
                      <a:pt x="1019" y="214"/>
                    </a:lnTo>
                    <a:lnTo>
                      <a:pt x="1107" y="214"/>
                    </a:lnTo>
                    <a:lnTo>
                      <a:pt x="1202" y="204"/>
                    </a:lnTo>
                    <a:lnTo>
                      <a:pt x="1251" y="134"/>
                    </a:lnTo>
                    <a:lnTo>
                      <a:pt x="1271" y="62"/>
                    </a:lnTo>
                    <a:lnTo>
                      <a:pt x="1399" y="0"/>
                    </a:lnTo>
                    <a:lnTo>
                      <a:pt x="1461" y="18"/>
                    </a:lnTo>
                    <a:lnTo>
                      <a:pt x="1502" y="99"/>
                    </a:lnTo>
                  </a:path>
                </a:pathLst>
              </a:custGeom>
              <a:noFill/>
              <a:ln w="127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97" name="Group 404"/>
              <p:cNvGrpSpPr>
                <a:grpSpLocks/>
              </p:cNvGrpSpPr>
              <p:nvPr/>
            </p:nvGrpSpPr>
            <p:grpSpPr bwMode="auto">
              <a:xfrm>
                <a:off x="1652" y="2525"/>
                <a:ext cx="1867" cy="515"/>
                <a:chOff x="1652" y="2525"/>
                <a:chExt cx="1867" cy="515"/>
              </a:xfrm>
            </p:grpSpPr>
            <p:sp>
              <p:nvSpPr>
                <p:cNvPr id="101" name="Freeform 312"/>
                <p:cNvSpPr>
                  <a:spLocks/>
                </p:cNvSpPr>
                <p:nvPr/>
              </p:nvSpPr>
              <p:spPr bwMode="auto">
                <a:xfrm>
                  <a:off x="1652" y="2525"/>
                  <a:ext cx="1867" cy="515"/>
                </a:xfrm>
                <a:custGeom>
                  <a:avLst/>
                  <a:gdLst>
                    <a:gd name="T0" fmla="*/ 0 w 2344"/>
                    <a:gd name="T1" fmla="*/ 430 h 431"/>
                    <a:gd name="T2" fmla="*/ 1590 w 2344"/>
                    <a:gd name="T3" fmla="*/ 430 h 431"/>
                    <a:gd name="T4" fmla="*/ 2343 w 2344"/>
                    <a:gd name="T5" fmla="*/ 0 h 431"/>
                    <a:gd name="T6" fmla="*/ 1088 w 2344"/>
                    <a:gd name="T7" fmla="*/ 0 h 431"/>
                    <a:gd name="T8" fmla="*/ 0 w 2344"/>
                    <a:gd name="T9" fmla="*/ 430 h 431"/>
                  </a:gdLst>
                  <a:ahLst/>
                  <a:cxnLst>
                    <a:cxn ang="0">
                      <a:pos x="T0" y="T1"/>
                    </a:cxn>
                    <a:cxn ang="0">
                      <a:pos x="T2" y="T3"/>
                    </a:cxn>
                    <a:cxn ang="0">
                      <a:pos x="T4" y="T5"/>
                    </a:cxn>
                    <a:cxn ang="0">
                      <a:pos x="T6" y="T7"/>
                    </a:cxn>
                    <a:cxn ang="0">
                      <a:pos x="T8" y="T9"/>
                    </a:cxn>
                  </a:cxnLst>
                  <a:rect l="0" t="0" r="r" b="b"/>
                  <a:pathLst>
                    <a:path w="2344" h="431">
                      <a:moveTo>
                        <a:pt x="0" y="430"/>
                      </a:moveTo>
                      <a:lnTo>
                        <a:pt x="1590" y="430"/>
                      </a:lnTo>
                      <a:lnTo>
                        <a:pt x="2343" y="0"/>
                      </a:lnTo>
                      <a:lnTo>
                        <a:pt x="1088" y="0"/>
                      </a:lnTo>
                      <a:lnTo>
                        <a:pt x="0" y="430"/>
                      </a:lnTo>
                    </a:path>
                  </a:pathLst>
                </a:custGeom>
                <a:solidFill>
                  <a:srgbClr val="FFD386"/>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2" name="Freeform 313"/>
                <p:cNvSpPr>
                  <a:spLocks/>
                </p:cNvSpPr>
                <p:nvPr/>
              </p:nvSpPr>
              <p:spPr bwMode="auto">
                <a:xfrm>
                  <a:off x="1876" y="2901"/>
                  <a:ext cx="195" cy="53"/>
                </a:xfrm>
                <a:custGeom>
                  <a:avLst/>
                  <a:gdLst>
                    <a:gd name="T0" fmla="*/ 244 w 245"/>
                    <a:gd name="T1" fmla="*/ 43 h 44"/>
                    <a:gd name="T2" fmla="*/ 231 w 245"/>
                    <a:gd name="T3" fmla="*/ 0 h 44"/>
                    <a:gd name="T4" fmla="*/ 184 w 245"/>
                    <a:gd name="T5" fmla="*/ 0 h 44"/>
                    <a:gd name="T6" fmla="*/ 109 w 245"/>
                    <a:gd name="T7" fmla="*/ 17 h 44"/>
                    <a:gd name="T8" fmla="*/ 47 w 245"/>
                    <a:gd name="T9" fmla="*/ 43 h 44"/>
                    <a:gd name="T10" fmla="*/ 0 w 245"/>
                    <a:gd name="T11" fmla="*/ 17 h 44"/>
                  </a:gdLst>
                  <a:ahLst/>
                  <a:cxnLst>
                    <a:cxn ang="0">
                      <a:pos x="T0" y="T1"/>
                    </a:cxn>
                    <a:cxn ang="0">
                      <a:pos x="T2" y="T3"/>
                    </a:cxn>
                    <a:cxn ang="0">
                      <a:pos x="T4" y="T5"/>
                    </a:cxn>
                    <a:cxn ang="0">
                      <a:pos x="T6" y="T7"/>
                    </a:cxn>
                    <a:cxn ang="0">
                      <a:pos x="T8" y="T9"/>
                    </a:cxn>
                    <a:cxn ang="0">
                      <a:pos x="T10" y="T11"/>
                    </a:cxn>
                  </a:cxnLst>
                  <a:rect l="0" t="0" r="r" b="b"/>
                  <a:pathLst>
                    <a:path w="245" h="44">
                      <a:moveTo>
                        <a:pt x="244" y="43"/>
                      </a:moveTo>
                      <a:lnTo>
                        <a:pt x="231" y="0"/>
                      </a:lnTo>
                      <a:lnTo>
                        <a:pt x="184" y="0"/>
                      </a:lnTo>
                      <a:lnTo>
                        <a:pt x="109" y="17"/>
                      </a:lnTo>
                      <a:lnTo>
                        <a:pt x="47" y="43"/>
                      </a:lnTo>
                      <a:lnTo>
                        <a:pt x="0" y="17"/>
                      </a:lnTo>
                    </a:path>
                  </a:pathLst>
                </a:custGeom>
                <a:noFill/>
                <a:ln w="127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98" name="Freeform 314"/>
              <p:cNvSpPr>
                <a:spLocks/>
              </p:cNvSpPr>
              <p:nvPr/>
            </p:nvSpPr>
            <p:spPr bwMode="auto">
              <a:xfrm>
                <a:off x="2270" y="2686"/>
                <a:ext cx="120" cy="310"/>
              </a:xfrm>
              <a:custGeom>
                <a:avLst/>
                <a:gdLst>
                  <a:gd name="T0" fmla="*/ 0 w 151"/>
                  <a:gd name="T1" fmla="*/ 0 h 259"/>
                  <a:gd name="T2" fmla="*/ 55 w 151"/>
                  <a:gd name="T3" fmla="*/ 45 h 259"/>
                  <a:gd name="T4" fmla="*/ 88 w 151"/>
                  <a:gd name="T5" fmla="*/ 99 h 259"/>
                  <a:gd name="T6" fmla="*/ 82 w 151"/>
                  <a:gd name="T7" fmla="*/ 134 h 259"/>
                  <a:gd name="T8" fmla="*/ 76 w 151"/>
                  <a:gd name="T9" fmla="*/ 169 h 259"/>
                  <a:gd name="T10" fmla="*/ 76 w 151"/>
                  <a:gd name="T11" fmla="*/ 204 h 259"/>
                  <a:gd name="T12" fmla="*/ 95 w 151"/>
                  <a:gd name="T13" fmla="*/ 214 h 259"/>
                  <a:gd name="T14" fmla="*/ 136 w 151"/>
                  <a:gd name="T15" fmla="*/ 250 h 259"/>
                  <a:gd name="T16" fmla="*/ 150 w 151"/>
                  <a:gd name="T17" fmla="*/ 25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59">
                    <a:moveTo>
                      <a:pt x="0" y="0"/>
                    </a:moveTo>
                    <a:lnTo>
                      <a:pt x="55" y="45"/>
                    </a:lnTo>
                    <a:lnTo>
                      <a:pt x="88" y="99"/>
                    </a:lnTo>
                    <a:lnTo>
                      <a:pt x="82" y="134"/>
                    </a:lnTo>
                    <a:lnTo>
                      <a:pt x="76" y="169"/>
                    </a:lnTo>
                    <a:lnTo>
                      <a:pt x="76" y="204"/>
                    </a:lnTo>
                    <a:lnTo>
                      <a:pt x="95" y="214"/>
                    </a:lnTo>
                    <a:lnTo>
                      <a:pt x="136" y="250"/>
                    </a:lnTo>
                    <a:lnTo>
                      <a:pt x="150" y="258"/>
                    </a:lnTo>
                  </a:path>
                </a:pathLst>
              </a:custGeom>
              <a:noFill/>
              <a:ln w="127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99" name="Freeform 315"/>
              <p:cNvSpPr>
                <a:spLocks/>
              </p:cNvSpPr>
              <p:nvPr/>
            </p:nvSpPr>
            <p:spPr bwMode="auto">
              <a:xfrm>
                <a:off x="2574" y="2932"/>
                <a:ext cx="114" cy="108"/>
              </a:xfrm>
              <a:custGeom>
                <a:avLst/>
                <a:gdLst>
                  <a:gd name="T0" fmla="*/ 0 w 143"/>
                  <a:gd name="T1" fmla="*/ 89 h 90"/>
                  <a:gd name="T2" fmla="*/ 0 w 143"/>
                  <a:gd name="T3" fmla="*/ 62 h 90"/>
                  <a:gd name="T4" fmla="*/ 13 w 143"/>
                  <a:gd name="T5" fmla="*/ 52 h 90"/>
                  <a:gd name="T6" fmla="*/ 87 w 143"/>
                  <a:gd name="T7" fmla="*/ 52 h 90"/>
                  <a:gd name="T8" fmla="*/ 142 w 143"/>
                  <a:gd name="T9" fmla="*/ 17 h 90"/>
                  <a:gd name="T10" fmla="*/ 142 w 143"/>
                  <a:gd name="T11" fmla="*/ 0 h 90"/>
                </a:gdLst>
                <a:ahLst/>
                <a:cxnLst>
                  <a:cxn ang="0">
                    <a:pos x="T0" y="T1"/>
                  </a:cxn>
                  <a:cxn ang="0">
                    <a:pos x="T2" y="T3"/>
                  </a:cxn>
                  <a:cxn ang="0">
                    <a:pos x="T4" y="T5"/>
                  </a:cxn>
                  <a:cxn ang="0">
                    <a:pos x="T6" y="T7"/>
                  </a:cxn>
                  <a:cxn ang="0">
                    <a:pos x="T8" y="T9"/>
                  </a:cxn>
                  <a:cxn ang="0">
                    <a:pos x="T10" y="T11"/>
                  </a:cxn>
                </a:cxnLst>
                <a:rect l="0" t="0" r="r" b="b"/>
                <a:pathLst>
                  <a:path w="143" h="90">
                    <a:moveTo>
                      <a:pt x="0" y="89"/>
                    </a:moveTo>
                    <a:lnTo>
                      <a:pt x="0" y="62"/>
                    </a:lnTo>
                    <a:lnTo>
                      <a:pt x="13" y="52"/>
                    </a:lnTo>
                    <a:lnTo>
                      <a:pt x="87" y="52"/>
                    </a:lnTo>
                    <a:lnTo>
                      <a:pt x="142" y="17"/>
                    </a:lnTo>
                    <a:lnTo>
                      <a:pt x="142" y="0"/>
                    </a:lnTo>
                  </a:path>
                </a:pathLst>
              </a:custGeom>
              <a:noFill/>
              <a:ln w="127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00" name="Freeform 316"/>
              <p:cNvSpPr>
                <a:spLocks/>
              </p:cNvSpPr>
              <p:nvPr/>
            </p:nvSpPr>
            <p:spPr bwMode="auto">
              <a:xfrm>
                <a:off x="3017" y="2721"/>
                <a:ext cx="29" cy="223"/>
              </a:xfrm>
              <a:custGeom>
                <a:avLst/>
                <a:gdLst>
                  <a:gd name="T0" fmla="*/ 0 w 36"/>
                  <a:gd name="T1" fmla="*/ 186 h 187"/>
                  <a:gd name="T2" fmla="*/ 0 w 36"/>
                  <a:gd name="T3" fmla="*/ 132 h 187"/>
                  <a:gd name="T4" fmla="*/ 14 w 36"/>
                  <a:gd name="T5" fmla="*/ 97 h 187"/>
                  <a:gd name="T6" fmla="*/ 35 w 36"/>
                  <a:gd name="T7" fmla="*/ 62 h 187"/>
                  <a:gd name="T8" fmla="*/ 35 w 36"/>
                  <a:gd name="T9" fmla="*/ 17 h 187"/>
                  <a:gd name="T10" fmla="*/ 35 w 36"/>
                  <a:gd name="T11" fmla="*/ 0 h 187"/>
                </a:gdLst>
                <a:ahLst/>
                <a:cxnLst>
                  <a:cxn ang="0">
                    <a:pos x="T0" y="T1"/>
                  </a:cxn>
                  <a:cxn ang="0">
                    <a:pos x="T2" y="T3"/>
                  </a:cxn>
                  <a:cxn ang="0">
                    <a:pos x="T4" y="T5"/>
                  </a:cxn>
                  <a:cxn ang="0">
                    <a:pos x="T6" y="T7"/>
                  </a:cxn>
                  <a:cxn ang="0">
                    <a:pos x="T8" y="T9"/>
                  </a:cxn>
                  <a:cxn ang="0">
                    <a:pos x="T10" y="T11"/>
                  </a:cxn>
                </a:cxnLst>
                <a:rect l="0" t="0" r="r" b="b"/>
                <a:pathLst>
                  <a:path w="36" h="187">
                    <a:moveTo>
                      <a:pt x="0" y="186"/>
                    </a:moveTo>
                    <a:lnTo>
                      <a:pt x="0" y="132"/>
                    </a:lnTo>
                    <a:lnTo>
                      <a:pt x="14" y="97"/>
                    </a:lnTo>
                    <a:lnTo>
                      <a:pt x="35" y="62"/>
                    </a:lnTo>
                    <a:lnTo>
                      <a:pt x="35" y="17"/>
                    </a:lnTo>
                    <a:lnTo>
                      <a:pt x="35" y="0"/>
                    </a:lnTo>
                  </a:path>
                </a:pathLst>
              </a:custGeom>
              <a:noFill/>
              <a:ln w="12700" cap="rnd" cmpd="sng">
                <a:solidFill>
                  <a:srgbClr val="0000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81" name="Group 403"/>
            <p:cNvGrpSpPr>
              <a:grpSpLocks/>
            </p:cNvGrpSpPr>
            <p:nvPr/>
          </p:nvGrpSpPr>
          <p:grpSpPr bwMode="auto">
            <a:xfrm>
              <a:off x="1652" y="2379"/>
              <a:ext cx="1866" cy="517"/>
              <a:chOff x="1652" y="2379"/>
              <a:chExt cx="1866" cy="517"/>
            </a:xfrm>
          </p:grpSpPr>
          <p:sp>
            <p:nvSpPr>
              <p:cNvPr id="90" name="Freeform 318"/>
              <p:cNvSpPr>
                <a:spLocks/>
              </p:cNvSpPr>
              <p:nvPr/>
            </p:nvSpPr>
            <p:spPr bwMode="auto">
              <a:xfrm>
                <a:off x="1652" y="2379"/>
                <a:ext cx="1866" cy="517"/>
              </a:xfrm>
              <a:custGeom>
                <a:avLst/>
                <a:gdLst>
                  <a:gd name="T0" fmla="*/ 0 w 2344"/>
                  <a:gd name="T1" fmla="*/ 430 h 431"/>
                  <a:gd name="T2" fmla="*/ 1590 w 2344"/>
                  <a:gd name="T3" fmla="*/ 430 h 431"/>
                  <a:gd name="T4" fmla="*/ 2343 w 2344"/>
                  <a:gd name="T5" fmla="*/ 0 h 431"/>
                  <a:gd name="T6" fmla="*/ 1088 w 2344"/>
                  <a:gd name="T7" fmla="*/ 0 h 431"/>
                  <a:gd name="T8" fmla="*/ 0 w 2344"/>
                  <a:gd name="T9" fmla="*/ 430 h 431"/>
                </a:gdLst>
                <a:ahLst/>
                <a:cxnLst>
                  <a:cxn ang="0">
                    <a:pos x="T0" y="T1"/>
                  </a:cxn>
                  <a:cxn ang="0">
                    <a:pos x="T2" y="T3"/>
                  </a:cxn>
                  <a:cxn ang="0">
                    <a:pos x="T4" y="T5"/>
                  </a:cxn>
                  <a:cxn ang="0">
                    <a:pos x="T6" y="T7"/>
                  </a:cxn>
                  <a:cxn ang="0">
                    <a:pos x="T8" y="T9"/>
                  </a:cxn>
                </a:cxnLst>
                <a:rect l="0" t="0" r="r" b="b"/>
                <a:pathLst>
                  <a:path w="2344" h="431">
                    <a:moveTo>
                      <a:pt x="0" y="430"/>
                    </a:moveTo>
                    <a:lnTo>
                      <a:pt x="1590" y="430"/>
                    </a:lnTo>
                    <a:lnTo>
                      <a:pt x="2343" y="0"/>
                    </a:lnTo>
                    <a:lnTo>
                      <a:pt x="1088" y="0"/>
                    </a:lnTo>
                    <a:lnTo>
                      <a:pt x="0" y="430"/>
                    </a:lnTo>
                  </a:path>
                </a:pathLst>
              </a:custGeom>
              <a:solidFill>
                <a:srgbClr val="00006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91" name="Group 402"/>
              <p:cNvGrpSpPr>
                <a:grpSpLocks/>
              </p:cNvGrpSpPr>
              <p:nvPr/>
            </p:nvGrpSpPr>
            <p:grpSpPr bwMode="auto">
              <a:xfrm>
                <a:off x="1674" y="2391"/>
                <a:ext cx="1833" cy="501"/>
                <a:chOff x="1674" y="2391"/>
                <a:chExt cx="1833" cy="501"/>
              </a:xfrm>
            </p:grpSpPr>
            <p:sp>
              <p:nvSpPr>
                <p:cNvPr id="92" name="Freeform 320"/>
                <p:cNvSpPr>
                  <a:spLocks/>
                </p:cNvSpPr>
                <p:nvPr/>
              </p:nvSpPr>
              <p:spPr bwMode="auto">
                <a:xfrm>
                  <a:off x="1674" y="2519"/>
                  <a:ext cx="1032" cy="373"/>
                </a:xfrm>
                <a:custGeom>
                  <a:avLst/>
                  <a:gdLst>
                    <a:gd name="T0" fmla="*/ 0 w 1296"/>
                    <a:gd name="T1" fmla="*/ 310 h 311"/>
                    <a:gd name="T2" fmla="*/ 317 w 1296"/>
                    <a:gd name="T3" fmla="*/ 310 h 311"/>
                    <a:gd name="T4" fmla="*/ 499 w 1296"/>
                    <a:gd name="T5" fmla="*/ 268 h 311"/>
                    <a:gd name="T6" fmla="*/ 581 w 1296"/>
                    <a:gd name="T7" fmla="*/ 242 h 311"/>
                    <a:gd name="T8" fmla="*/ 661 w 1296"/>
                    <a:gd name="T9" fmla="*/ 268 h 311"/>
                    <a:gd name="T10" fmla="*/ 763 w 1296"/>
                    <a:gd name="T11" fmla="*/ 268 h 311"/>
                    <a:gd name="T12" fmla="*/ 816 w 1296"/>
                    <a:gd name="T13" fmla="*/ 250 h 311"/>
                    <a:gd name="T14" fmla="*/ 870 w 1296"/>
                    <a:gd name="T15" fmla="*/ 180 h 311"/>
                    <a:gd name="T16" fmla="*/ 910 w 1296"/>
                    <a:gd name="T17" fmla="*/ 164 h 311"/>
                    <a:gd name="T18" fmla="*/ 1073 w 1296"/>
                    <a:gd name="T19" fmla="*/ 156 h 311"/>
                    <a:gd name="T20" fmla="*/ 1141 w 1296"/>
                    <a:gd name="T21" fmla="*/ 206 h 311"/>
                    <a:gd name="T22" fmla="*/ 1262 w 1296"/>
                    <a:gd name="T23" fmla="*/ 250 h 311"/>
                    <a:gd name="T24" fmla="*/ 1295 w 1296"/>
                    <a:gd name="T25" fmla="*/ 206 h 311"/>
                    <a:gd name="T26" fmla="*/ 1262 w 1296"/>
                    <a:gd name="T27" fmla="*/ 42 h 311"/>
                    <a:gd name="T28" fmla="*/ 1147 w 1296"/>
                    <a:gd name="T29" fmla="*/ 26 h 311"/>
                    <a:gd name="T30" fmla="*/ 1012 w 1296"/>
                    <a:gd name="T31" fmla="*/ 52 h 311"/>
                    <a:gd name="T32" fmla="*/ 958 w 1296"/>
                    <a:gd name="T33" fmla="*/ 52 h 311"/>
                    <a:gd name="T34" fmla="*/ 958 w 1296"/>
                    <a:gd name="T35" fmla="*/ 0 h 311"/>
                    <a:gd name="T36" fmla="*/ 857 w 1296"/>
                    <a:gd name="T37" fmla="*/ 0 h 311"/>
                    <a:gd name="T38" fmla="*/ 775 w 1296"/>
                    <a:gd name="T39" fmla="*/ 0 h 311"/>
                    <a:gd name="T40" fmla="*/ 0 w 1296"/>
                    <a:gd name="T41"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6" h="311">
                      <a:moveTo>
                        <a:pt x="0" y="310"/>
                      </a:moveTo>
                      <a:lnTo>
                        <a:pt x="317" y="310"/>
                      </a:lnTo>
                      <a:lnTo>
                        <a:pt x="499" y="268"/>
                      </a:lnTo>
                      <a:lnTo>
                        <a:pt x="581" y="242"/>
                      </a:lnTo>
                      <a:lnTo>
                        <a:pt x="661" y="268"/>
                      </a:lnTo>
                      <a:lnTo>
                        <a:pt x="763" y="268"/>
                      </a:lnTo>
                      <a:lnTo>
                        <a:pt x="816" y="250"/>
                      </a:lnTo>
                      <a:lnTo>
                        <a:pt x="870" y="180"/>
                      </a:lnTo>
                      <a:lnTo>
                        <a:pt x="910" y="164"/>
                      </a:lnTo>
                      <a:lnTo>
                        <a:pt x="1073" y="156"/>
                      </a:lnTo>
                      <a:lnTo>
                        <a:pt x="1141" y="206"/>
                      </a:lnTo>
                      <a:lnTo>
                        <a:pt x="1262" y="250"/>
                      </a:lnTo>
                      <a:lnTo>
                        <a:pt x="1295" y="206"/>
                      </a:lnTo>
                      <a:lnTo>
                        <a:pt x="1262" y="42"/>
                      </a:lnTo>
                      <a:lnTo>
                        <a:pt x="1147" y="26"/>
                      </a:lnTo>
                      <a:lnTo>
                        <a:pt x="1012" y="52"/>
                      </a:lnTo>
                      <a:lnTo>
                        <a:pt x="958" y="52"/>
                      </a:lnTo>
                      <a:lnTo>
                        <a:pt x="958" y="0"/>
                      </a:lnTo>
                      <a:lnTo>
                        <a:pt x="857" y="0"/>
                      </a:lnTo>
                      <a:lnTo>
                        <a:pt x="775" y="0"/>
                      </a:lnTo>
                      <a:lnTo>
                        <a:pt x="0" y="310"/>
                      </a:lnTo>
                    </a:path>
                  </a:pathLst>
                </a:custGeom>
                <a:solidFill>
                  <a:srgbClr val="CFAF8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93" name="Freeform 321"/>
                <p:cNvSpPr>
                  <a:spLocks/>
                </p:cNvSpPr>
                <p:nvPr/>
              </p:nvSpPr>
              <p:spPr bwMode="auto">
                <a:xfrm>
                  <a:off x="1950" y="2680"/>
                  <a:ext cx="1173" cy="212"/>
                </a:xfrm>
                <a:custGeom>
                  <a:avLst/>
                  <a:gdLst>
                    <a:gd name="T0" fmla="*/ 0 w 1474"/>
                    <a:gd name="T1" fmla="*/ 176 h 177"/>
                    <a:gd name="T2" fmla="*/ 236 w 1474"/>
                    <a:gd name="T3" fmla="*/ 108 h 177"/>
                    <a:gd name="T4" fmla="*/ 317 w 1474"/>
                    <a:gd name="T5" fmla="*/ 133 h 177"/>
                    <a:gd name="T6" fmla="*/ 418 w 1474"/>
                    <a:gd name="T7" fmla="*/ 133 h 177"/>
                    <a:gd name="T8" fmla="*/ 473 w 1474"/>
                    <a:gd name="T9" fmla="*/ 117 h 177"/>
                    <a:gd name="T10" fmla="*/ 534 w 1474"/>
                    <a:gd name="T11" fmla="*/ 41 h 177"/>
                    <a:gd name="T12" fmla="*/ 729 w 1474"/>
                    <a:gd name="T13" fmla="*/ 24 h 177"/>
                    <a:gd name="T14" fmla="*/ 804 w 1474"/>
                    <a:gd name="T15" fmla="*/ 84 h 177"/>
                    <a:gd name="T16" fmla="*/ 911 w 1474"/>
                    <a:gd name="T17" fmla="*/ 117 h 177"/>
                    <a:gd name="T18" fmla="*/ 958 w 1474"/>
                    <a:gd name="T19" fmla="*/ 75 h 177"/>
                    <a:gd name="T20" fmla="*/ 1007 w 1474"/>
                    <a:gd name="T21" fmla="*/ 24 h 177"/>
                    <a:gd name="T22" fmla="*/ 1087 w 1474"/>
                    <a:gd name="T23" fmla="*/ 24 h 177"/>
                    <a:gd name="T24" fmla="*/ 1168 w 1474"/>
                    <a:gd name="T25" fmla="*/ 41 h 177"/>
                    <a:gd name="T26" fmla="*/ 1256 w 1474"/>
                    <a:gd name="T27" fmla="*/ 67 h 177"/>
                    <a:gd name="T28" fmla="*/ 1344 w 1474"/>
                    <a:gd name="T29" fmla="*/ 33 h 177"/>
                    <a:gd name="T30" fmla="*/ 1459 w 1474"/>
                    <a:gd name="T31" fmla="*/ 0 h 177"/>
                    <a:gd name="T32" fmla="*/ 1473 w 1474"/>
                    <a:gd name="T33" fmla="*/ 33 h 177"/>
                    <a:gd name="T34" fmla="*/ 1222 w 1474"/>
                    <a:gd name="T35" fmla="*/ 176 h 177"/>
                    <a:gd name="T36" fmla="*/ 0 w 1474"/>
                    <a:gd name="T37"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4" h="177">
                      <a:moveTo>
                        <a:pt x="0" y="176"/>
                      </a:moveTo>
                      <a:lnTo>
                        <a:pt x="236" y="108"/>
                      </a:lnTo>
                      <a:lnTo>
                        <a:pt x="317" y="133"/>
                      </a:lnTo>
                      <a:lnTo>
                        <a:pt x="418" y="133"/>
                      </a:lnTo>
                      <a:lnTo>
                        <a:pt x="473" y="117"/>
                      </a:lnTo>
                      <a:lnTo>
                        <a:pt x="534" y="41"/>
                      </a:lnTo>
                      <a:lnTo>
                        <a:pt x="729" y="24"/>
                      </a:lnTo>
                      <a:lnTo>
                        <a:pt x="804" y="84"/>
                      </a:lnTo>
                      <a:lnTo>
                        <a:pt x="911" y="117"/>
                      </a:lnTo>
                      <a:lnTo>
                        <a:pt x="958" y="75"/>
                      </a:lnTo>
                      <a:lnTo>
                        <a:pt x="1007" y="24"/>
                      </a:lnTo>
                      <a:lnTo>
                        <a:pt x="1087" y="24"/>
                      </a:lnTo>
                      <a:lnTo>
                        <a:pt x="1168" y="41"/>
                      </a:lnTo>
                      <a:lnTo>
                        <a:pt x="1256" y="67"/>
                      </a:lnTo>
                      <a:lnTo>
                        <a:pt x="1344" y="33"/>
                      </a:lnTo>
                      <a:lnTo>
                        <a:pt x="1459" y="0"/>
                      </a:lnTo>
                      <a:lnTo>
                        <a:pt x="1473" y="33"/>
                      </a:lnTo>
                      <a:lnTo>
                        <a:pt x="1222" y="176"/>
                      </a:lnTo>
                      <a:lnTo>
                        <a:pt x="0" y="176"/>
                      </a:lnTo>
                    </a:path>
                  </a:pathLst>
                </a:custGeom>
                <a:solidFill>
                  <a:srgbClr val="802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94" name="Freeform 322"/>
                <p:cNvSpPr>
                  <a:spLocks/>
                </p:cNvSpPr>
                <p:nvPr/>
              </p:nvSpPr>
              <p:spPr bwMode="auto">
                <a:xfrm>
                  <a:off x="2295" y="2391"/>
                  <a:ext cx="1212" cy="362"/>
                </a:xfrm>
                <a:custGeom>
                  <a:avLst/>
                  <a:gdLst>
                    <a:gd name="T0" fmla="*/ 0 w 1522"/>
                    <a:gd name="T1" fmla="*/ 104 h 302"/>
                    <a:gd name="T2" fmla="*/ 182 w 1522"/>
                    <a:gd name="T3" fmla="*/ 104 h 302"/>
                    <a:gd name="T4" fmla="*/ 176 w 1522"/>
                    <a:gd name="T5" fmla="*/ 163 h 302"/>
                    <a:gd name="T6" fmla="*/ 237 w 1522"/>
                    <a:gd name="T7" fmla="*/ 163 h 302"/>
                    <a:gd name="T8" fmla="*/ 372 w 1522"/>
                    <a:gd name="T9" fmla="*/ 129 h 302"/>
                    <a:gd name="T10" fmla="*/ 487 w 1522"/>
                    <a:gd name="T11" fmla="*/ 155 h 302"/>
                    <a:gd name="T12" fmla="*/ 534 w 1522"/>
                    <a:gd name="T13" fmla="*/ 301 h 302"/>
                    <a:gd name="T14" fmla="*/ 575 w 1522"/>
                    <a:gd name="T15" fmla="*/ 259 h 302"/>
                    <a:gd name="T16" fmla="*/ 669 w 1522"/>
                    <a:gd name="T17" fmla="*/ 259 h 302"/>
                    <a:gd name="T18" fmla="*/ 812 w 1522"/>
                    <a:gd name="T19" fmla="*/ 301 h 302"/>
                    <a:gd name="T20" fmla="*/ 1028 w 1522"/>
                    <a:gd name="T21" fmla="*/ 233 h 302"/>
                    <a:gd name="T22" fmla="*/ 1035 w 1522"/>
                    <a:gd name="T23" fmla="*/ 267 h 302"/>
                    <a:gd name="T24" fmla="*/ 1521 w 1522"/>
                    <a:gd name="T25" fmla="*/ 0 h 302"/>
                    <a:gd name="T26" fmla="*/ 278 w 1522"/>
                    <a:gd name="T27" fmla="*/ 0 h 302"/>
                    <a:gd name="T28" fmla="*/ 0 w 1522"/>
                    <a:gd name="T29" fmla="*/ 10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2" h="302">
                      <a:moveTo>
                        <a:pt x="0" y="104"/>
                      </a:moveTo>
                      <a:lnTo>
                        <a:pt x="182" y="104"/>
                      </a:lnTo>
                      <a:lnTo>
                        <a:pt x="176" y="163"/>
                      </a:lnTo>
                      <a:lnTo>
                        <a:pt x="237" y="163"/>
                      </a:lnTo>
                      <a:lnTo>
                        <a:pt x="372" y="129"/>
                      </a:lnTo>
                      <a:lnTo>
                        <a:pt x="487" y="155"/>
                      </a:lnTo>
                      <a:lnTo>
                        <a:pt x="534" y="301"/>
                      </a:lnTo>
                      <a:lnTo>
                        <a:pt x="575" y="259"/>
                      </a:lnTo>
                      <a:lnTo>
                        <a:pt x="669" y="259"/>
                      </a:lnTo>
                      <a:lnTo>
                        <a:pt x="812" y="301"/>
                      </a:lnTo>
                      <a:lnTo>
                        <a:pt x="1028" y="233"/>
                      </a:lnTo>
                      <a:lnTo>
                        <a:pt x="1035" y="267"/>
                      </a:lnTo>
                      <a:lnTo>
                        <a:pt x="1521" y="0"/>
                      </a:lnTo>
                      <a:lnTo>
                        <a:pt x="278" y="0"/>
                      </a:lnTo>
                      <a:lnTo>
                        <a:pt x="0" y="104"/>
                      </a:lnTo>
                    </a:path>
                  </a:pathLst>
                </a:custGeom>
                <a:solidFill>
                  <a:srgbClr val="FF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nvGrpSpPr>
            <p:cNvPr id="82" name="Group 401"/>
            <p:cNvGrpSpPr>
              <a:grpSpLocks/>
            </p:cNvGrpSpPr>
            <p:nvPr/>
          </p:nvGrpSpPr>
          <p:grpSpPr bwMode="auto">
            <a:xfrm>
              <a:off x="1651" y="2156"/>
              <a:ext cx="1873" cy="517"/>
              <a:chOff x="1651" y="2156"/>
              <a:chExt cx="1873" cy="517"/>
            </a:xfrm>
          </p:grpSpPr>
          <p:sp>
            <p:nvSpPr>
              <p:cNvPr id="83" name="Freeform 324"/>
              <p:cNvSpPr>
                <a:spLocks/>
              </p:cNvSpPr>
              <p:nvPr/>
            </p:nvSpPr>
            <p:spPr bwMode="auto">
              <a:xfrm>
                <a:off x="1651" y="2156"/>
                <a:ext cx="1867" cy="515"/>
              </a:xfrm>
              <a:custGeom>
                <a:avLst/>
                <a:gdLst>
                  <a:gd name="T0" fmla="*/ 0 w 2344"/>
                  <a:gd name="T1" fmla="*/ 429 h 430"/>
                  <a:gd name="T2" fmla="*/ 1590 w 2344"/>
                  <a:gd name="T3" fmla="*/ 429 h 430"/>
                  <a:gd name="T4" fmla="*/ 2343 w 2344"/>
                  <a:gd name="T5" fmla="*/ 0 h 430"/>
                  <a:gd name="T6" fmla="*/ 1088 w 2344"/>
                  <a:gd name="T7" fmla="*/ 0 h 430"/>
                  <a:gd name="T8" fmla="*/ 0 w 2344"/>
                  <a:gd name="T9" fmla="*/ 429 h 430"/>
                </a:gdLst>
                <a:ahLst/>
                <a:cxnLst>
                  <a:cxn ang="0">
                    <a:pos x="T0" y="T1"/>
                  </a:cxn>
                  <a:cxn ang="0">
                    <a:pos x="T2" y="T3"/>
                  </a:cxn>
                  <a:cxn ang="0">
                    <a:pos x="T4" y="T5"/>
                  </a:cxn>
                  <a:cxn ang="0">
                    <a:pos x="T6" y="T7"/>
                  </a:cxn>
                  <a:cxn ang="0">
                    <a:pos x="T8" y="T9"/>
                  </a:cxn>
                </a:cxnLst>
                <a:rect l="0" t="0" r="r" b="b"/>
                <a:pathLst>
                  <a:path w="2344" h="430">
                    <a:moveTo>
                      <a:pt x="0" y="429"/>
                    </a:moveTo>
                    <a:lnTo>
                      <a:pt x="1590" y="429"/>
                    </a:lnTo>
                    <a:lnTo>
                      <a:pt x="2343" y="0"/>
                    </a:lnTo>
                    <a:lnTo>
                      <a:pt x="1088" y="0"/>
                    </a:lnTo>
                    <a:lnTo>
                      <a:pt x="0" y="429"/>
                    </a:lnTo>
                  </a:path>
                </a:pathLst>
              </a:custGeom>
              <a:solidFill>
                <a:srgbClr val="00006F"/>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84" name="Group 400"/>
              <p:cNvGrpSpPr>
                <a:grpSpLocks/>
              </p:cNvGrpSpPr>
              <p:nvPr/>
            </p:nvGrpSpPr>
            <p:grpSpPr bwMode="auto">
              <a:xfrm>
                <a:off x="1651" y="2156"/>
                <a:ext cx="1873" cy="517"/>
                <a:chOff x="1651" y="2156"/>
                <a:chExt cx="1873" cy="517"/>
              </a:xfrm>
            </p:grpSpPr>
            <p:sp>
              <p:nvSpPr>
                <p:cNvPr id="85" name="Freeform 326"/>
                <p:cNvSpPr>
                  <a:spLocks/>
                </p:cNvSpPr>
                <p:nvPr/>
              </p:nvSpPr>
              <p:spPr bwMode="auto">
                <a:xfrm>
                  <a:off x="1651" y="2156"/>
                  <a:ext cx="1873" cy="517"/>
                </a:xfrm>
                <a:custGeom>
                  <a:avLst/>
                  <a:gdLst>
                    <a:gd name="T0" fmla="*/ 0 w 2352"/>
                    <a:gd name="T1" fmla="*/ 439 h 440"/>
                    <a:gd name="T2" fmla="*/ 1595 w 2352"/>
                    <a:gd name="T3" fmla="*/ 439 h 440"/>
                    <a:gd name="T4" fmla="*/ 2351 w 2352"/>
                    <a:gd name="T5" fmla="*/ 0 h 440"/>
                    <a:gd name="T6" fmla="*/ 1092 w 2352"/>
                    <a:gd name="T7" fmla="*/ 0 h 440"/>
                    <a:gd name="T8" fmla="*/ 0 w 2352"/>
                    <a:gd name="T9" fmla="*/ 439 h 440"/>
                  </a:gdLst>
                  <a:ahLst/>
                  <a:cxnLst>
                    <a:cxn ang="0">
                      <a:pos x="T0" y="T1"/>
                    </a:cxn>
                    <a:cxn ang="0">
                      <a:pos x="T2" y="T3"/>
                    </a:cxn>
                    <a:cxn ang="0">
                      <a:pos x="T4" y="T5"/>
                    </a:cxn>
                    <a:cxn ang="0">
                      <a:pos x="T6" y="T7"/>
                    </a:cxn>
                    <a:cxn ang="0">
                      <a:pos x="T8" y="T9"/>
                    </a:cxn>
                  </a:cxnLst>
                  <a:rect l="0" t="0" r="r" b="b"/>
                  <a:pathLst>
                    <a:path w="2352" h="440">
                      <a:moveTo>
                        <a:pt x="0" y="439"/>
                      </a:moveTo>
                      <a:lnTo>
                        <a:pt x="1595" y="439"/>
                      </a:lnTo>
                      <a:lnTo>
                        <a:pt x="2351" y="0"/>
                      </a:lnTo>
                      <a:lnTo>
                        <a:pt x="1092" y="0"/>
                      </a:lnTo>
                      <a:lnTo>
                        <a:pt x="0" y="43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nvGrpSpPr>
                <p:cNvPr id="86" name="Group 399"/>
                <p:cNvGrpSpPr>
                  <a:grpSpLocks/>
                </p:cNvGrpSpPr>
                <p:nvPr/>
              </p:nvGrpSpPr>
              <p:grpSpPr bwMode="auto">
                <a:xfrm>
                  <a:off x="1651" y="2156"/>
                  <a:ext cx="1873" cy="517"/>
                  <a:chOff x="1651" y="2156"/>
                  <a:chExt cx="1873" cy="517"/>
                </a:xfrm>
              </p:grpSpPr>
              <p:sp>
                <p:nvSpPr>
                  <p:cNvPr id="87" name="Freeform 328"/>
                  <p:cNvSpPr>
                    <a:spLocks/>
                  </p:cNvSpPr>
                  <p:nvPr/>
                </p:nvSpPr>
                <p:spPr bwMode="auto">
                  <a:xfrm>
                    <a:off x="1651" y="2386"/>
                    <a:ext cx="573" cy="287"/>
                  </a:xfrm>
                  <a:custGeom>
                    <a:avLst/>
                    <a:gdLst>
                      <a:gd name="T0" fmla="*/ 529 w 637"/>
                      <a:gd name="T1" fmla="*/ 0 h 214"/>
                      <a:gd name="T2" fmla="*/ 583 w 637"/>
                      <a:gd name="T3" fmla="*/ 18 h 214"/>
                      <a:gd name="T4" fmla="*/ 597 w 637"/>
                      <a:gd name="T5" fmla="*/ 77 h 214"/>
                      <a:gd name="T6" fmla="*/ 597 w 637"/>
                      <a:gd name="T7" fmla="*/ 154 h 214"/>
                      <a:gd name="T8" fmla="*/ 623 w 637"/>
                      <a:gd name="T9" fmla="*/ 195 h 214"/>
                      <a:gd name="T10" fmla="*/ 636 w 637"/>
                      <a:gd name="T11" fmla="*/ 213 h 214"/>
                      <a:gd name="T12" fmla="*/ 0 w 637"/>
                      <a:gd name="T13" fmla="*/ 213 h 214"/>
                      <a:gd name="T14" fmla="*/ 529 w 637"/>
                      <a:gd name="T15" fmla="*/ 0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7" h="214">
                        <a:moveTo>
                          <a:pt x="529" y="0"/>
                        </a:moveTo>
                        <a:lnTo>
                          <a:pt x="583" y="18"/>
                        </a:lnTo>
                        <a:lnTo>
                          <a:pt x="597" y="77"/>
                        </a:lnTo>
                        <a:lnTo>
                          <a:pt x="597" y="154"/>
                        </a:lnTo>
                        <a:lnTo>
                          <a:pt x="623" y="195"/>
                        </a:lnTo>
                        <a:lnTo>
                          <a:pt x="636" y="213"/>
                        </a:lnTo>
                        <a:lnTo>
                          <a:pt x="0" y="213"/>
                        </a:lnTo>
                        <a:lnTo>
                          <a:pt x="529" y="0"/>
                        </a:lnTo>
                      </a:path>
                    </a:pathLst>
                  </a:custGeom>
                  <a:solidFill>
                    <a:srgbClr val="008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8" name="Freeform 329"/>
                  <p:cNvSpPr>
                    <a:spLocks/>
                  </p:cNvSpPr>
                  <p:nvPr/>
                </p:nvSpPr>
                <p:spPr bwMode="auto">
                  <a:xfrm>
                    <a:off x="2110" y="2156"/>
                    <a:ext cx="688" cy="517"/>
                  </a:xfrm>
                  <a:custGeom>
                    <a:avLst/>
                    <a:gdLst>
                      <a:gd name="T0" fmla="*/ 94 w 836"/>
                      <a:gd name="T1" fmla="*/ 417 h 418"/>
                      <a:gd name="T2" fmla="*/ 61 w 836"/>
                      <a:gd name="T3" fmla="*/ 373 h 418"/>
                      <a:gd name="T4" fmla="*/ 41 w 836"/>
                      <a:gd name="T5" fmla="*/ 347 h 418"/>
                      <a:gd name="T6" fmla="*/ 41 w 836"/>
                      <a:gd name="T7" fmla="*/ 268 h 418"/>
                      <a:gd name="T8" fmla="*/ 34 w 836"/>
                      <a:gd name="T9" fmla="*/ 216 h 418"/>
                      <a:gd name="T10" fmla="*/ 0 w 836"/>
                      <a:gd name="T11" fmla="*/ 200 h 418"/>
                      <a:gd name="T12" fmla="*/ 505 w 836"/>
                      <a:gd name="T13" fmla="*/ 0 h 418"/>
                      <a:gd name="T14" fmla="*/ 566 w 836"/>
                      <a:gd name="T15" fmla="*/ 52 h 418"/>
                      <a:gd name="T16" fmla="*/ 532 w 836"/>
                      <a:gd name="T17" fmla="*/ 173 h 418"/>
                      <a:gd name="T18" fmla="*/ 693 w 836"/>
                      <a:gd name="T19" fmla="*/ 200 h 418"/>
                      <a:gd name="T20" fmla="*/ 835 w 836"/>
                      <a:gd name="T21" fmla="*/ 242 h 418"/>
                      <a:gd name="T22" fmla="*/ 807 w 836"/>
                      <a:gd name="T23" fmla="*/ 312 h 418"/>
                      <a:gd name="T24" fmla="*/ 713 w 836"/>
                      <a:gd name="T25" fmla="*/ 356 h 418"/>
                      <a:gd name="T26" fmla="*/ 727 w 836"/>
                      <a:gd name="T27" fmla="*/ 417 h 418"/>
                      <a:gd name="T28" fmla="*/ 94 w 836"/>
                      <a:gd name="T29" fmla="*/ 41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418">
                        <a:moveTo>
                          <a:pt x="94" y="417"/>
                        </a:moveTo>
                        <a:lnTo>
                          <a:pt x="61" y="373"/>
                        </a:lnTo>
                        <a:lnTo>
                          <a:pt x="41" y="347"/>
                        </a:lnTo>
                        <a:lnTo>
                          <a:pt x="41" y="268"/>
                        </a:lnTo>
                        <a:lnTo>
                          <a:pt x="34" y="216"/>
                        </a:lnTo>
                        <a:lnTo>
                          <a:pt x="0" y="200"/>
                        </a:lnTo>
                        <a:lnTo>
                          <a:pt x="505" y="0"/>
                        </a:lnTo>
                        <a:lnTo>
                          <a:pt x="566" y="52"/>
                        </a:lnTo>
                        <a:lnTo>
                          <a:pt x="532" y="173"/>
                        </a:lnTo>
                        <a:lnTo>
                          <a:pt x="693" y="200"/>
                        </a:lnTo>
                        <a:lnTo>
                          <a:pt x="835" y="242"/>
                        </a:lnTo>
                        <a:lnTo>
                          <a:pt x="807" y="312"/>
                        </a:lnTo>
                        <a:lnTo>
                          <a:pt x="713" y="356"/>
                        </a:lnTo>
                        <a:lnTo>
                          <a:pt x="727" y="417"/>
                        </a:lnTo>
                        <a:lnTo>
                          <a:pt x="94" y="417"/>
                        </a:lnTo>
                      </a:path>
                    </a:pathLst>
                  </a:custGeom>
                  <a:solidFill>
                    <a:srgbClr val="00FF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89" name="Freeform 330"/>
                  <p:cNvSpPr>
                    <a:spLocks/>
                  </p:cNvSpPr>
                  <p:nvPr/>
                </p:nvSpPr>
                <p:spPr bwMode="auto">
                  <a:xfrm>
                    <a:off x="2531" y="2156"/>
                    <a:ext cx="993" cy="512"/>
                  </a:xfrm>
                  <a:custGeom>
                    <a:avLst/>
                    <a:gdLst>
                      <a:gd name="T0" fmla="*/ 0 w 1247"/>
                      <a:gd name="T1" fmla="*/ 5 h 428"/>
                      <a:gd name="T2" fmla="*/ 65 w 1247"/>
                      <a:gd name="T3" fmla="*/ 65 h 428"/>
                      <a:gd name="T4" fmla="*/ 31 w 1247"/>
                      <a:gd name="T5" fmla="*/ 188 h 428"/>
                      <a:gd name="T6" fmla="*/ 176 w 1247"/>
                      <a:gd name="T7" fmla="*/ 209 h 428"/>
                      <a:gd name="T8" fmla="*/ 331 w 1247"/>
                      <a:gd name="T9" fmla="*/ 252 h 428"/>
                      <a:gd name="T10" fmla="*/ 308 w 1247"/>
                      <a:gd name="T11" fmla="*/ 327 h 428"/>
                      <a:gd name="T12" fmla="*/ 216 w 1247"/>
                      <a:gd name="T13" fmla="*/ 365 h 428"/>
                      <a:gd name="T14" fmla="*/ 229 w 1247"/>
                      <a:gd name="T15" fmla="*/ 427 h 428"/>
                      <a:gd name="T16" fmla="*/ 509 w 1247"/>
                      <a:gd name="T17" fmla="*/ 427 h 428"/>
                      <a:gd name="T18" fmla="*/ 1246 w 1247"/>
                      <a:gd name="T19" fmla="*/ 0 h 428"/>
                      <a:gd name="T20" fmla="*/ 0 w 1247"/>
                      <a:gd name="T21" fmla="*/ 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7" h="428">
                        <a:moveTo>
                          <a:pt x="0" y="5"/>
                        </a:moveTo>
                        <a:lnTo>
                          <a:pt x="65" y="65"/>
                        </a:lnTo>
                        <a:lnTo>
                          <a:pt x="31" y="188"/>
                        </a:lnTo>
                        <a:lnTo>
                          <a:pt x="176" y="209"/>
                        </a:lnTo>
                        <a:lnTo>
                          <a:pt x="331" y="252"/>
                        </a:lnTo>
                        <a:lnTo>
                          <a:pt x="308" y="327"/>
                        </a:lnTo>
                        <a:lnTo>
                          <a:pt x="216" y="365"/>
                        </a:lnTo>
                        <a:lnTo>
                          <a:pt x="229" y="427"/>
                        </a:lnTo>
                        <a:lnTo>
                          <a:pt x="509" y="427"/>
                        </a:lnTo>
                        <a:lnTo>
                          <a:pt x="1246" y="0"/>
                        </a:lnTo>
                        <a:lnTo>
                          <a:pt x="0" y="5"/>
                        </a:lnTo>
                      </a:path>
                    </a:pathLst>
                  </a:custGeom>
                  <a:solidFill>
                    <a:srgbClr val="004000"/>
                  </a:solid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grpSp>
      </p:grpSp>
      <p:grpSp>
        <p:nvGrpSpPr>
          <p:cNvPr id="168" name="Group 267"/>
          <p:cNvGrpSpPr>
            <a:grpSpLocks/>
          </p:cNvGrpSpPr>
          <p:nvPr/>
        </p:nvGrpSpPr>
        <p:grpSpPr bwMode="auto">
          <a:xfrm>
            <a:off x="7904843" y="2217279"/>
            <a:ext cx="1222160" cy="800221"/>
            <a:chOff x="3796" y="2400"/>
            <a:chExt cx="1964" cy="364"/>
          </a:xfrm>
        </p:grpSpPr>
        <p:grpSp>
          <p:nvGrpSpPr>
            <p:cNvPr id="169" name="Group 268"/>
            <p:cNvGrpSpPr>
              <a:grpSpLocks/>
            </p:cNvGrpSpPr>
            <p:nvPr/>
          </p:nvGrpSpPr>
          <p:grpSpPr bwMode="auto">
            <a:xfrm>
              <a:off x="3796" y="2400"/>
              <a:ext cx="1964" cy="364"/>
              <a:chOff x="3775" y="2424"/>
              <a:chExt cx="1964" cy="364"/>
            </a:xfrm>
          </p:grpSpPr>
          <p:grpSp>
            <p:nvGrpSpPr>
              <p:cNvPr id="171" name="Group 269"/>
              <p:cNvGrpSpPr>
                <a:grpSpLocks/>
              </p:cNvGrpSpPr>
              <p:nvPr/>
            </p:nvGrpSpPr>
            <p:grpSpPr bwMode="auto">
              <a:xfrm>
                <a:off x="3775" y="2424"/>
                <a:ext cx="1964" cy="364"/>
                <a:chOff x="3775" y="2424"/>
                <a:chExt cx="1964" cy="364"/>
              </a:xfrm>
            </p:grpSpPr>
            <p:sp>
              <p:nvSpPr>
                <p:cNvPr id="175" name="Freeform 270"/>
                <p:cNvSpPr>
                  <a:spLocks/>
                </p:cNvSpPr>
                <p:nvPr/>
              </p:nvSpPr>
              <p:spPr bwMode="auto">
                <a:xfrm>
                  <a:off x="3775" y="2515"/>
                  <a:ext cx="1102" cy="264"/>
                </a:xfrm>
                <a:custGeom>
                  <a:avLst/>
                  <a:gdLst>
                    <a:gd name="T0" fmla="*/ 0 w 1296"/>
                    <a:gd name="T1" fmla="*/ 310 h 311"/>
                    <a:gd name="T2" fmla="*/ 317 w 1296"/>
                    <a:gd name="T3" fmla="*/ 310 h 311"/>
                    <a:gd name="T4" fmla="*/ 499 w 1296"/>
                    <a:gd name="T5" fmla="*/ 268 h 311"/>
                    <a:gd name="T6" fmla="*/ 581 w 1296"/>
                    <a:gd name="T7" fmla="*/ 242 h 311"/>
                    <a:gd name="T8" fmla="*/ 661 w 1296"/>
                    <a:gd name="T9" fmla="*/ 268 h 311"/>
                    <a:gd name="T10" fmla="*/ 763 w 1296"/>
                    <a:gd name="T11" fmla="*/ 268 h 311"/>
                    <a:gd name="T12" fmla="*/ 816 w 1296"/>
                    <a:gd name="T13" fmla="*/ 250 h 311"/>
                    <a:gd name="T14" fmla="*/ 870 w 1296"/>
                    <a:gd name="T15" fmla="*/ 180 h 311"/>
                    <a:gd name="T16" fmla="*/ 910 w 1296"/>
                    <a:gd name="T17" fmla="*/ 164 h 311"/>
                    <a:gd name="T18" fmla="*/ 1073 w 1296"/>
                    <a:gd name="T19" fmla="*/ 156 h 311"/>
                    <a:gd name="T20" fmla="*/ 1141 w 1296"/>
                    <a:gd name="T21" fmla="*/ 206 h 311"/>
                    <a:gd name="T22" fmla="*/ 1262 w 1296"/>
                    <a:gd name="T23" fmla="*/ 250 h 311"/>
                    <a:gd name="T24" fmla="*/ 1295 w 1296"/>
                    <a:gd name="T25" fmla="*/ 206 h 311"/>
                    <a:gd name="T26" fmla="*/ 1262 w 1296"/>
                    <a:gd name="T27" fmla="*/ 42 h 311"/>
                    <a:gd name="T28" fmla="*/ 1147 w 1296"/>
                    <a:gd name="T29" fmla="*/ 26 h 311"/>
                    <a:gd name="T30" fmla="*/ 1012 w 1296"/>
                    <a:gd name="T31" fmla="*/ 52 h 311"/>
                    <a:gd name="T32" fmla="*/ 958 w 1296"/>
                    <a:gd name="T33" fmla="*/ 52 h 311"/>
                    <a:gd name="T34" fmla="*/ 958 w 1296"/>
                    <a:gd name="T35" fmla="*/ 0 h 311"/>
                    <a:gd name="T36" fmla="*/ 857 w 1296"/>
                    <a:gd name="T37" fmla="*/ 0 h 311"/>
                    <a:gd name="T38" fmla="*/ 775 w 1296"/>
                    <a:gd name="T39" fmla="*/ 0 h 311"/>
                    <a:gd name="T40" fmla="*/ 0 w 1296"/>
                    <a:gd name="T41" fmla="*/ 3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6" h="311">
                      <a:moveTo>
                        <a:pt x="0" y="310"/>
                      </a:moveTo>
                      <a:lnTo>
                        <a:pt x="317" y="310"/>
                      </a:lnTo>
                      <a:lnTo>
                        <a:pt x="499" y="268"/>
                      </a:lnTo>
                      <a:lnTo>
                        <a:pt x="581" y="242"/>
                      </a:lnTo>
                      <a:lnTo>
                        <a:pt x="661" y="268"/>
                      </a:lnTo>
                      <a:lnTo>
                        <a:pt x="763" y="268"/>
                      </a:lnTo>
                      <a:lnTo>
                        <a:pt x="816" y="250"/>
                      </a:lnTo>
                      <a:lnTo>
                        <a:pt x="870" y="180"/>
                      </a:lnTo>
                      <a:lnTo>
                        <a:pt x="910" y="164"/>
                      </a:lnTo>
                      <a:lnTo>
                        <a:pt x="1073" y="156"/>
                      </a:lnTo>
                      <a:lnTo>
                        <a:pt x="1141" y="206"/>
                      </a:lnTo>
                      <a:lnTo>
                        <a:pt x="1262" y="250"/>
                      </a:lnTo>
                      <a:lnTo>
                        <a:pt x="1295" y="206"/>
                      </a:lnTo>
                      <a:lnTo>
                        <a:pt x="1262" y="42"/>
                      </a:lnTo>
                      <a:lnTo>
                        <a:pt x="1147" y="26"/>
                      </a:lnTo>
                      <a:lnTo>
                        <a:pt x="1012" y="52"/>
                      </a:lnTo>
                      <a:lnTo>
                        <a:pt x="958" y="52"/>
                      </a:lnTo>
                      <a:lnTo>
                        <a:pt x="958" y="0"/>
                      </a:lnTo>
                      <a:lnTo>
                        <a:pt x="857" y="0"/>
                      </a:lnTo>
                      <a:lnTo>
                        <a:pt x="775" y="0"/>
                      </a:lnTo>
                      <a:lnTo>
                        <a:pt x="0" y="310"/>
                      </a:lnTo>
                    </a:path>
                  </a:pathLst>
                </a:custGeom>
                <a:gradFill rotWithShape="0">
                  <a:gsLst>
                    <a:gs pos="0">
                      <a:srgbClr val="CFAF80">
                        <a:gamma/>
                        <a:shade val="46275"/>
                        <a:invGamma/>
                      </a:srgbClr>
                    </a:gs>
                    <a:gs pos="50000">
                      <a:srgbClr val="CFAF80"/>
                    </a:gs>
                    <a:gs pos="100000">
                      <a:srgbClr val="CFAF80">
                        <a:gamma/>
                        <a:shade val="46275"/>
                        <a:invGamma/>
                      </a:srgbClr>
                    </a:gs>
                  </a:gsLst>
                  <a:lin ang="0" scaled="1"/>
                </a:gradFill>
                <a:ln w="12700" cap="rnd" cmpd="sng">
                  <a:prstDash val="solid"/>
                  <a:round/>
                  <a:headEnd type="none" w="med" len="med"/>
                  <a:tailEnd type="none" w="med" len="med"/>
                </a:ln>
                <a:effectLst/>
                <a:scene3d>
                  <a:camera prst="legacyPerspectiveBottom"/>
                  <a:lightRig rig="legacyFlat3" dir="t"/>
                </a:scene3d>
                <a:sp3d extrusionH="430200" prstMaterial="legacyMatte">
                  <a:bevelT w="13500" h="13500" prst="angle"/>
                  <a:bevelB w="13500" h="13500" prst="angle"/>
                  <a:extrusionClr>
                    <a:srgbClr val="CFAF80"/>
                  </a:extrusionClr>
                  <a:contourClr>
                    <a:srgbClr val="CFAF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sz="1350"/>
                </a:p>
              </p:txBody>
            </p:sp>
            <p:grpSp>
              <p:nvGrpSpPr>
                <p:cNvPr id="176" name="Group 271"/>
                <p:cNvGrpSpPr>
                  <a:grpSpLocks/>
                </p:cNvGrpSpPr>
                <p:nvPr/>
              </p:nvGrpSpPr>
              <p:grpSpPr bwMode="auto">
                <a:xfrm>
                  <a:off x="3775" y="2424"/>
                  <a:ext cx="1957" cy="364"/>
                  <a:chOff x="3775" y="2424"/>
                  <a:chExt cx="1957" cy="364"/>
                </a:xfrm>
              </p:grpSpPr>
              <p:sp>
                <p:nvSpPr>
                  <p:cNvPr id="178" name="Freeform 272"/>
                  <p:cNvSpPr>
                    <a:spLocks/>
                  </p:cNvSpPr>
                  <p:nvPr/>
                </p:nvSpPr>
                <p:spPr bwMode="auto">
                  <a:xfrm>
                    <a:off x="3775" y="2515"/>
                    <a:ext cx="1109" cy="273"/>
                  </a:xfrm>
                  <a:custGeom>
                    <a:avLst/>
                    <a:gdLst>
                      <a:gd name="T0" fmla="*/ 0 w 1304"/>
                      <a:gd name="T1" fmla="*/ 320 h 321"/>
                      <a:gd name="T2" fmla="*/ 319 w 1304"/>
                      <a:gd name="T3" fmla="*/ 320 h 321"/>
                      <a:gd name="T4" fmla="*/ 502 w 1304"/>
                      <a:gd name="T5" fmla="*/ 276 h 321"/>
                      <a:gd name="T6" fmla="*/ 584 w 1304"/>
                      <a:gd name="T7" fmla="*/ 250 h 321"/>
                      <a:gd name="T8" fmla="*/ 665 w 1304"/>
                      <a:gd name="T9" fmla="*/ 276 h 321"/>
                      <a:gd name="T10" fmla="*/ 767 w 1304"/>
                      <a:gd name="T11" fmla="*/ 276 h 321"/>
                      <a:gd name="T12" fmla="*/ 821 w 1304"/>
                      <a:gd name="T13" fmla="*/ 258 h 321"/>
                      <a:gd name="T14" fmla="*/ 875 w 1304"/>
                      <a:gd name="T15" fmla="*/ 186 h 321"/>
                      <a:gd name="T16" fmla="*/ 916 w 1304"/>
                      <a:gd name="T17" fmla="*/ 169 h 321"/>
                      <a:gd name="T18" fmla="*/ 1080 w 1304"/>
                      <a:gd name="T19" fmla="*/ 161 h 321"/>
                      <a:gd name="T20" fmla="*/ 1148 w 1304"/>
                      <a:gd name="T21" fmla="*/ 213 h 321"/>
                      <a:gd name="T22" fmla="*/ 1270 w 1304"/>
                      <a:gd name="T23" fmla="*/ 258 h 321"/>
                      <a:gd name="T24" fmla="*/ 1303 w 1304"/>
                      <a:gd name="T25" fmla="*/ 213 h 321"/>
                      <a:gd name="T26" fmla="*/ 1270 w 1304"/>
                      <a:gd name="T27" fmla="*/ 44 h 321"/>
                      <a:gd name="T28" fmla="*/ 1154 w 1304"/>
                      <a:gd name="T29" fmla="*/ 27 h 321"/>
                      <a:gd name="T30" fmla="*/ 1019 w 1304"/>
                      <a:gd name="T31" fmla="*/ 54 h 321"/>
                      <a:gd name="T32" fmla="*/ 963 w 1304"/>
                      <a:gd name="T33" fmla="*/ 54 h 321"/>
                      <a:gd name="T34" fmla="*/ 963 w 1304"/>
                      <a:gd name="T35" fmla="*/ 0 h 321"/>
                      <a:gd name="T36" fmla="*/ 862 w 1304"/>
                      <a:gd name="T37" fmla="*/ 0 h 321"/>
                      <a:gd name="T38" fmla="*/ 780 w 1304"/>
                      <a:gd name="T39" fmla="*/ 0 h 321"/>
                      <a:gd name="T40" fmla="*/ 0 w 1304"/>
                      <a:gd name="T41" fmla="*/ 32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04" h="321">
                        <a:moveTo>
                          <a:pt x="0" y="320"/>
                        </a:moveTo>
                        <a:lnTo>
                          <a:pt x="319" y="320"/>
                        </a:lnTo>
                        <a:lnTo>
                          <a:pt x="502" y="276"/>
                        </a:lnTo>
                        <a:lnTo>
                          <a:pt x="584" y="250"/>
                        </a:lnTo>
                        <a:lnTo>
                          <a:pt x="665" y="276"/>
                        </a:lnTo>
                        <a:lnTo>
                          <a:pt x="767" y="276"/>
                        </a:lnTo>
                        <a:lnTo>
                          <a:pt x="821" y="258"/>
                        </a:lnTo>
                        <a:lnTo>
                          <a:pt x="875" y="186"/>
                        </a:lnTo>
                        <a:lnTo>
                          <a:pt x="916" y="169"/>
                        </a:lnTo>
                        <a:lnTo>
                          <a:pt x="1080" y="161"/>
                        </a:lnTo>
                        <a:lnTo>
                          <a:pt x="1148" y="213"/>
                        </a:lnTo>
                        <a:lnTo>
                          <a:pt x="1270" y="258"/>
                        </a:lnTo>
                        <a:lnTo>
                          <a:pt x="1303" y="213"/>
                        </a:lnTo>
                        <a:lnTo>
                          <a:pt x="1270" y="44"/>
                        </a:lnTo>
                        <a:lnTo>
                          <a:pt x="1154" y="27"/>
                        </a:lnTo>
                        <a:lnTo>
                          <a:pt x="1019" y="54"/>
                        </a:lnTo>
                        <a:lnTo>
                          <a:pt x="963" y="54"/>
                        </a:lnTo>
                        <a:lnTo>
                          <a:pt x="963" y="0"/>
                        </a:lnTo>
                        <a:lnTo>
                          <a:pt x="862" y="0"/>
                        </a:lnTo>
                        <a:lnTo>
                          <a:pt x="780" y="0"/>
                        </a:lnTo>
                        <a:lnTo>
                          <a:pt x="0" y="320"/>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79" name="Freeform 273"/>
                  <p:cNvSpPr>
                    <a:spLocks/>
                  </p:cNvSpPr>
                  <p:nvPr/>
                </p:nvSpPr>
                <p:spPr bwMode="auto">
                  <a:xfrm>
                    <a:off x="4069" y="2629"/>
                    <a:ext cx="1253" cy="150"/>
                  </a:xfrm>
                  <a:custGeom>
                    <a:avLst/>
                    <a:gdLst>
                      <a:gd name="T0" fmla="*/ 0 w 1474"/>
                      <a:gd name="T1" fmla="*/ 176 h 177"/>
                      <a:gd name="T2" fmla="*/ 236 w 1474"/>
                      <a:gd name="T3" fmla="*/ 108 h 177"/>
                      <a:gd name="T4" fmla="*/ 317 w 1474"/>
                      <a:gd name="T5" fmla="*/ 133 h 177"/>
                      <a:gd name="T6" fmla="*/ 418 w 1474"/>
                      <a:gd name="T7" fmla="*/ 133 h 177"/>
                      <a:gd name="T8" fmla="*/ 473 w 1474"/>
                      <a:gd name="T9" fmla="*/ 117 h 177"/>
                      <a:gd name="T10" fmla="*/ 534 w 1474"/>
                      <a:gd name="T11" fmla="*/ 41 h 177"/>
                      <a:gd name="T12" fmla="*/ 729 w 1474"/>
                      <a:gd name="T13" fmla="*/ 24 h 177"/>
                      <a:gd name="T14" fmla="*/ 804 w 1474"/>
                      <a:gd name="T15" fmla="*/ 84 h 177"/>
                      <a:gd name="T16" fmla="*/ 911 w 1474"/>
                      <a:gd name="T17" fmla="*/ 117 h 177"/>
                      <a:gd name="T18" fmla="*/ 958 w 1474"/>
                      <a:gd name="T19" fmla="*/ 75 h 177"/>
                      <a:gd name="T20" fmla="*/ 1007 w 1474"/>
                      <a:gd name="T21" fmla="*/ 24 h 177"/>
                      <a:gd name="T22" fmla="*/ 1087 w 1474"/>
                      <a:gd name="T23" fmla="*/ 24 h 177"/>
                      <a:gd name="T24" fmla="*/ 1168 w 1474"/>
                      <a:gd name="T25" fmla="*/ 41 h 177"/>
                      <a:gd name="T26" fmla="*/ 1256 w 1474"/>
                      <a:gd name="T27" fmla="*/ 67 h 177"/>
                      <a:gd name="T28" fmla="*/ 1344 w 1474"/>
                      <a:gd name="T29" fmla="*/ 33 h 177"/>
                      <a:gd name="T30" fmla="*/ 1459 w 1474"/>
                      <a:gd name="T31" fmla="*/ 0 h 177"/>
                      <a:gd name="T32" fmla="*/ 1473 w 1474"/>
                      <a:gd name="T33" fmla="*/ 33 h 177"/>
                      <a:gd name="T34" fmla="*/ 1222 w 1474"/>
                      <a:gd name="T35" fmla="*/ 176 h 177"/>
                      <a:gd name="T36" fmla="*/ 0 w 1474"/>
                      <a:gd name="T37" fmla="*/ 17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4" h="177">
                        <a:moveTo>
                          <a:pt x="0" y="176"/>
                        </a:moveTo>
                        <a:lnTo>
                          <a:pt x="236" y="108"/>
                        </a:lnTo>
                        <a:lnTo>
                          <a:pt x="317" y="133"/>
                        </a:lnTo>
                        <a:lnTo>
                          <a:pt x="418" y="133"/>
                        </a:lnTo>
                        <a:lnTo>
                          <a:pt x="473" y="117"/>
                        </a:lnTo>
                        <a:lnTo>
                          <a:pt x="534" y="41"/>
                        </a:lnTo>
                        <a:lnTo>
                          <a:pt x="729" y="24"/>
                        </a:lnTo>
                        <a:lnTo>
                          <a:pt x="804" y="84"/>
                        </a:lnTo>
                        <a:lnTo>
                          <a:pt x="911" y="117"/>
                        </a:lnTo>
                        <a:lnTo>
                          <a:pt x="958" y="75"/>
                        </a:lnTo>
                        <a:lnTo>
                          <a:pt x="1007" y="24"/>
                        </a:lnTo>
                        <a:lnTo>
                          <a:pt x="1087" y="24"/>
                        </a:lnTo>
                        <a:lnTo>
                          <a:pt x="1168" y="41"/>
                        </a:lnTo>
                        <a:lnTo>
                          <a:pt x="1256" y="67"/>
                        </a:lnTo>
                        <a:lnTo>
                          <a:pt x="1344" y="33"/>
                        </a:lnTo>
                        <a:lnTo>
                          <a:pt x="1459" y="0"/>
                        </a:lnTo>
                        <a:lnTo>
                          <a:pt x="1473" y="33"/>
                        </a:lnTo>
                        <a:lnTo>
                          <a:pt x="1222" y="176"/>
                        </a:lnTo>
                        <a:lnTo>
                          <a:pt x="0" y="176"/>
                        </a:lnTo>
                      </a:path>
                    </a:pathLst>
                  </a:custGeom>
                  <a:gradFill rotWithShape="0">
                    <a:gsLst>
                      <a:gs pos="0">
                        <a:srgbClr val="802000">
                          <a:gamma/>
                          <a:shade val="76078"/>
                          <a:invGamma/>
                        </a:srgbClr>
                      </a:gs>
                      <a:gs pos="50000">
                        <a:srgbClr val="802000"/>
                      </a:gs>
                      <a:gs pos="100000">
                        <a:srgbClr val="802000">
                          <a:gamma/>
                          <a:shade val="76078"/>
                          <a:invGamma/>
                        </a:srgbClr>
                      </a:gs>
                    </a:gsLst>
                    <a:lin ang="0" scaled="1"/>
                  </a:gradFill>
                  <a:ln w="12700" cap="rnd" cmpd="sng">
                    <a:prstDash val="solid"/>
                    <a:round/>
                    <a:headEnd type="none" w="med" len="med"/>
                    <a:tailEnd type="none" w="med" len="med"/>
                  </a:ln>
                  <a:effectLst/>
                  <a:scene3d>
                    <a:camera prst="legacyPerspectiveBottom"/>
                    <a:lightRig rig="legacyFlat3" dir="t"/>
                  </a:scene3d>
                  <a:sp3d extrusionH="430200" prstMaterial="legacyMatte">
                    <a:bevelT w="13500" h="13500" prst="angle"/>
                    <a:bevelB w="13500" h="13500" prst="angle"/>
                    <a:extrusionClr>
                      <a:srgbClr val="802000"/>
                    </a:extrusionClr>
                    <a:contourClr>
                      <a:srgbClr val="802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sz="1350"/>
                  </a:p>
                </p:txBody>
              </p:sp>
              <p:sp>
                <p:nvSpPr>
                  <p:cNvPr id="180" name="Freeform 274"/>
                  <p:cNvSpPr>
                    <a:spLocks/>
                  </p:cNvSpPr>
                  <p:nvPr/>
                </p:nvSpPr>
                <p:spPr bwMode="auto">
                  <a:xfrm>
                    <a:off x="4069" y="2629"/>
                    <a:ext cx="1260" cy="159"/>
                  </a:xfrm>
                  <a:custGeom>
                    <a:avLst/>
                    <a:gdLst>
                      <a:gd name="T0" fmla="*/ 0 w 1482"/>
                      <a:gd name="T1" fmla="*/ 186 h 187"/>
                      <a:gd name="T2" fmla="*/ 237 w 1482"/>
                      <a:gd name="T3" fmla="*/ 114 h 187"/>
                      <a:gd name="T4" fmla="*/ 319 w 1482"/>
                      <a:gd name="T5" fmla="*/ 141 h 187"/>
                      <a:gd name="T6" fmla="*/ 420 w 1482"/>
                      <a:gd name="T7" fmla="*/ 141 h 187"/>
                      <a:gd name="T8" fmla="*/ 475 w 1482"/>
                      <a:gd name="T9" fmla="*/ 124 h 187"/>
                      <a:gd name="T10" fmla="*/ 537 w 1482"/>
                      <a:gd name="T11" fmla="*/ 44 h 187"/>
                      <a:gd name="T12" fmla="*/ 733 w 1482"/>
                      <a:gd name="T13" fmla="*/ 25 h 187"/>
                      <a:gd name="T14" fmla="*/ 808 w 1482"/>
                      <a:gd name="T15" fmla="*/ 89 h 187"/>
                      <a:gd name="T16" fmla="*/ 916 w 1482"/>
                      <a:gd name="T17" fmla="*/ 124 h 187"/>
                      <a:gd name="T18" fmla="*/ 963 w 1482"/>
                      <a:gd name="T19" fmla="*/ 79 h 187"/>
                      <a:gd name="T20" fmla="*/ 1012 w 1482"/>
                      <a:gd name="T21" fmla="*/ 25 h 187"/>
                      <a:gd name="T22" fmla="*/ 1093 w 1482"/>
                      <a:gd name="T23" fmla="*/ 25 h 187"/>
                      <a:gd name="T24" fmla="*/ 1175 w 1482"/>
                      <a:gd name="T25" fmla="*/ 44 h 187"/>
                      <a:gd name="T26" fmla="*/ 1263 w 1482"/>
                      <a:gd name="T27" fmla="*/ 70 h 187"/>
                      <a:gd name="T28" fmla="*/ 1352 w 1482"/>
                      <a:gd name="T29" fmla="*/ 35 h 187"/>
                      <a:gd name="T30" fmla="*/ 1467 w 1482"/>
                      <a:gd name="T31" fmla="*/ 0 h 187"/>
                      <a:gd name="T32" fmla="*/ 1481 w 1482"/>
                      <a:gd name="T33" fmla="*/ 35 h 187"/>
                      <a:gd name="T34" fmla="*/ 1229 w 1482"/>
                      <a:gd name="T35" fmla="*/ 186 h 187"/>
                      <a:gd name="T36" fmla="*/ 0 w 1482"/>
                      <a:gd name="T37" fmla="*/ 1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2" h="187">
                        <a:moveTo>
                          <a:pt x="0" y="186"/>
                        </a:moveTo>
                        <a:lnTo>
                          <a:pt x="237" y="114"/>
                        </a:lnTo>
                        <a:lnTo>
                          <a:pt x="319" y="141"/>
                        </a:lnTo>
                        <a:lnTo>
                          <a:pt x="420" y="141"/>
                        </a:lnTo>
                        <a:lnTo>
                          <a:pt x="475" y="124"/>
                        </a:lnTo>
                        <a:lnTo>
                          <a:pt x="537" y="44"/>
                        </a:lnTo>
                        <a:lnTo>
                          <a:pt x="733" y="25"/>
                        </a:lnTo>
                        <a:lnTo>
                          <a:pt x="808" y="89"/>
                        </a:lnTo>
                        <a:lnTo>
                          <a:pt x="916" y="124"/>
                        </a:lnTo>
                        <a:lnTo>
                          <a:pt x="963" y="79"/>
                        </a:lnTo>
                        <a:lnTo>
                          <a:pt x="1012" y="25"/>
                        </a:lnTo>
                        <a:lnTo>
                          <a:pt x="1093" y="25"/>
                        </a:lnTo>
                        <a:lnTo>
                          <a:pt x="1175" y="44"/>
                        </a:lnTo>
                        <a:lnTo>
                          <a:pt x="1263" y="70"/>
                        </a:lnTo>
                        <a:lnTo>
                          <a:pt x="1352" y="35"/>
                        </a:lnTo>
                        <a:lnTo>
                          <a:pt x="1467" y="0"/>
                        </a:lnTo>
                        <a:lnTo>
                          <a:pt x="1481" y="35"/>
                        </a:lnTo>
                        <a:lnTo>
                          <a:pt x="1229" y="186"/>
                        </a:lnTo>
                        <a:lnTo>
                          <a:pt x="0" y="186"/>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sp>
                <p:nvSpPr>
                  <p:cNvPr id="181" name="Freeform 275"/>
                  <p:cNvSpPr>
                    <a:spLocks/>
                  </p:cNvSpPr>
                  <p:nvPr/>
                </p:nvSpPr>
                <p:spPr bwMode="auto">
                  <a:xfrm>
                    <a:off x="4438" y="2424"/>
                    <a:ext cx="1294" cy="257"/>
                  </a:xfrm>
                  <a:custGeom>
                    <a:avLst/>
                    <a:gdLst>
                      <a:gd name="T0" fmla="*/ 0 w 1522"/>
                      <a:gd name="T1" fmla="*/ 104 h 302"/>
                      <a:gd name="T2" fmla="*/ 182 w 1522"/>
                      <a:gd name="T3" fmla="*/ 104 h 302"/>
                      <a:gd name="T4" fmla="*/ 176 w 1522"/>
                      <a:gd name="T5" fmla="*/ 163 h 302"/>
                      <a:gd name="T6" fmla="*/ 237 w 1522"/>
                      <a:gd name="T7" fmla="*/ 163 h 302"/>
                      <a:gd name="T8" fmla="*/ 372 w 1522"/>
                      <a:gd name="T9" fmla="*/ 129 h 302"/>
                      <a:gd name="T10" fmla="*/ 487 w 1522"/>
                      <a:gd name="T11" fmla="*/ 155 h 302"/>
                      <a:gd name="T12" fmla="*/ 534 w 1522"/>
                      <a:gd name="T13" fmla="*/ 301 h 302"/>
                      <a:gd name="T14" fmla="*/ 575 w 1522"/>
                      <a:gd name="T15" fmla="*/ 259 h 302"/>
                      <a:gd name="T16" fmla="*/ 669 w 1522"/>
                      <a:gd name="T17" fmla="*/ 259 h 302"/>
                      <a:gd name="T18" fmla="*/ 812 w 1522"/>
                      <a:gd name="T19" fmla="*/ 301 h 302"/>
                      <a:gd name="T20" fmla="*/ 1028 w 1522"/>
                      <a:gd name="T21" fmla="*/ 233 h 302"/>
                      <a:gd name="T22" fmla="*/ 1035 w 1522"/>
                      <a:gd name="T23" fmla="*/ 267 h 302"/>
                      <a:gd name="T24" fmla="*/ 1521 w 1522"/>
                      <a:gd name="T25" fmla="*/ 0 h 302"/>
                      <a:gd name="T26" fmla="*/ 278 w 1522"/>
                      <a:gd name="T27" fmla="*/ 0 h 302"/>
                      <a:gd name="T28" fmla="*/ 0 w 1522"/>
                      <a:gd name="T29" fmla="*/ 10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2" h="302">
                        <a:moveTo>
                          <a:pt x="0" y="104"/>
                        </a:moveTo>
                        <a:lnTo>
                          <a:pt x="182" y="104"/>
                        </a:lnTo>
                        <a:lnTo>
                          <a:pt x="176" y="163"/>
                        </a:lnTo>
                        <a:lnTo>
                          <a:pt x="237" y="163"/>
                        </a:lnTo>
                        <a:lnTo>
                          <a:pt x="372" y="129"/>
                        </a:lnTo>
                        <a:lnTo>
                          <a:pt x="487" y="155"/>
                        </a:lnTo>
                        <a:lnTo>
                          <a:pt x="534" y="301"/>
                        </a:lnTo>
                        <a:lnTo>
                          <a:pt x="575" y="259"/>
                        </a:lnTo>
                        <a:lnTo>
                          <a:pt x="669" y="259"/>
                        </a:lnTo>
                        <a:lnTo>
                          <a:pt x="812" y="301"/>
                        </a:lnTo>
                        <a:lnTo>
                          <a:pt x="1028" y="233"/>
                        </a:lnTo>
                        <a:lnTo>
                          <a:pt x="1035" y="267"/>
                        </a:lnTo>
                        <a:lnTo>
                          <a:pt x="1521" y="0"/>
                        </a:lnTo>
                        <a:lnTo>
                          <a:pt x="278" y="0"/>
                        </a:lnTo>
                        <a:lnTo>
                          <a:pt x="0" y="104"/>
                        </a:lnTo>
                      </a:path>
                    </a:pathLst>
                  </a:custGeom>
                  <a:gradFill rotWithShape="0">
                    <a:gsLst>
                      <a:gs pos="0">
                        <a:srgbClr val="FF8000">
                          <a:gamma/>
                          <a:shade val="76078"/>
                          <a:invGamma/>
                        </a:srgbClr>
                      </a:gs>
                      <a:gs pos="50000">
                        <a:srgbClr val="FF8000"/>
                      </a:gs>
                      <a:gs pos="100000">
                        <a:srgbClr val="FF8000">
                          <a:gamma/>
                          <a:shade val="76078"/>
                          <a:invGamma/>
                        </a:srgbClr>
                      </a:gs>
                    </a:gsLst>
                    <a:lin ang="0" scaled="1"/>
                  </a:gradFill>
                  <a:ln w="12700" cap="rnd" cmpd="sng">
                    <a:prstDash val="solid"/>
                    <a:round/>
                    <a:headEnd type="none" w="med" len="med"/>
                    <a:tailEnd type="none" w="med" len="med"/>
                  </a:ln>
                  <a:effectLst/>
                  <a:scene3d>
                    <a:camera prst="legacyPerspectiveBottom"/>
                    <a:lightRig rig="legacyFlat3" dir="t"/>
                  </a:scene3d>
                  <a:sp3d extrusionH="430200" prstMaterial="legacyMatte">
                    <a:bevelT w="13500" h="13500" prst="angle"/>
                    <a:bevelB w="13500" h="13500" prst="angle"/>
                    <a:extrusionClr>
                      <a:srgbClr val="FF8000"/>
                    </a:extrusionClr>
                    <a:contourClr>
                      <a:srgbClr val="FF8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sz="1350"/>
                  </a:p>
                </p:txBody>
              </p:sp>
            </p:grpSp>
            <p:sp>
              <p:nvSpPr>
                <p:cNvPr id="177" name="Freeform 276"/>
                <p:cNvSpPr>
                  <a:spLocks/>
                </p:cNvSpPr>
                <p:nvPr/>
              </p:nvSpPr>
              <p:spPr bwMode="auto">
                <a:xfrm>
                  <a:off x="4438" y="2424"/>
                  <a:ext cx="1301" cy="265"/>
                </a:xfrm>
                <a:custGeom>
                  <a:avLst/>
                  <a:gdLst>
                    <a:gd name="T0" fmla="*/ 0 w 1530"/>
                    <a:gd name="T1" fmla="*/ 107 h 312"/>
                    <a:gd name="T2" fmla="*/ 183 w 1530"/>
                    <a:gd name="T3" fmla="*/ 107 h 312"/>
                    <a:gd name="T4" fmla="*/ 177 w 1530"/>
                    <a:gd name="T5" fmla="*/ 169 h 312"/>
                    <a:gd name="T6" fmla="*/ 238 w 1530"/>
                    <a:gd name="T7" fmla="*/ 169 h 312"/>
                    <a:gd name="T8" fmla="*/ 374 w 1530"/>
                    <a:gd name="T9" fmla="*/ 134 h 312"/>
                    <a:gd name="T10" fmla="*/ 490 w 1530"/>
                    <a:gd name="T11" fmla="*/ 161 h 312"/>
                    <a:gd name="T12" fmla="*/ 537 w 1530"/>
                    <a:gd name="T13" fmla="*/ 311 h 312"/>
                    <a:gd name="T14" fmla="*/ 578 w 1530"/>
                    <a:gd name="T15" fmla="*/ 268 h 312"/>
                    <a:gd name="T16" fmla="*/ 673 w 1530"/>
                    <a:gd name="T17" fmla="*/ 268 h 312"/>
                    <a:gd name="T18" fmla="*/ 816 w 1530"/>
                    <a:gd name="T19" fmla="*/ 311 h 312"/>
                    <a:gd name="T20" fmla="*/ 1033 w 1530"/>
                    <a:gd name="T21" fmla="*/ 241 h 312"/>
                    <a:gd name="T22" fmla="*/ 1041 w 1530"/>
                    <a:gd name="T23" fmla="*/ 276 h 312"/>
                    <a:gd name="T24" fmla="*/ 1529 w 1530"/>
                    <a:gd name="T25" fmla="*/ 0 h 312"/>
                    <a:gd name="T26" fmla="*/ 279 w 1530"/>
                    <a:gd name="T27" fmla="*/ 0 h 312"/>
                    <a:gd name="T28" fmla="*/ 0 w 1530"/>
                    <a:gd name="T29" fmla="*/ 107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30" h="312">
                      <a:moveTo>
                        <a:pt x="0" y="107"/>
                      </a:moveTo>
                      <a:lnTo>
                        <a:pt x="183" y="107"/>
                      </a:lnTo>
                      <a:lnTo>
                        <a:pt x="177" y="169"/>
                      </a:lnTo>
                      <a:lnTo>
                        <a:pt x="238" y="169"/>
                      </a:lnTo>
                      <a:lnTo>
                        <a:pt x="374" y="134"/>
                      </a:lnTo>
                      <a:lnTo>
                        <a:pt x="490" y="161"/>
                      </a:lnTo>
                      <a:lnTo>
                        <a:pt x="537" y="311"/>
                      </a:lnTo>
                      <a:lnTo>
                        <a:pt x="578" y="268"/>
                      </a:lnTo>
                      <a:lnTo>
                        <a:pt x="673" y="268"/>
                      </a:lnTo>
                      <a:lnTo>
                        <a:pt x="816" y="311"/>
                      </a:lnTo>
                      <a:lnTo>
                        <a:pt x="1033" y="241"/>
                      </a:lnTo>
                      <a:lnTo>
                        <a:pt x="1041" y="276"/>
                      </a:lnTo>
                      <a:lnTo>
                        <a:pt x="1529" y="0"/>
                      </a:lnTo>
                      <a:lnTo>
                        <a:pt x="279" y="0"/>
                      </a:lnTo>
                      <a:lnTo>
                        <a:pt x="0" y="107"/>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nvGrpSpPr>
              <p:cNvPr id="172" name="Group 277"/>
              <p:cNvGrpSpPr>
                <a:grpSpLocks/>
              </p:cNvGrpSpPr>
              <p:nvPr/>
            </p:nvGrpSpPr>
            <p:grpSpPr bwMode="auto">
              <a:xfrm>
                <a:off x="4265" y="2424"/>
                <a:ext cx="1170" cy="355"/>
                <a:chOff x="4265" y="2424"/>
                <a:chExt cx="1170" cy="355"/>
              </a:xfrm>
            </p:grpSpPr>
            <p:sp>
              <p:nvSpPr>
                <p:cNvPr id="173" name="Freeform 278"/>
                <p:cNvSpPr>
                  <a:spLocks/>
                </p:cNvSpPr>
                <p:nvPr/>
              </p:nvSpPr>
              <p:spPr bwMode="auto">
                <a:xfrm>
                  <a:off x="4265" y="2424"/>
                  <a:ext cx="710" cy="355"/>
                </a:xfrm>
                <a:custGeom>
                  <a:avLst/>
                  <a:gdLst>
                    <a:gd name="T0" fmla="*/ 94 w 836"/>
                    <a:gd name="T1" fmla="*/ 417 h 418"/>
                    <a:gd name="T2" fmla="*/ 61 w 836"/>
                    <a:gd name="T3" fmla="*/ 373 h 418"/>
                    <a:gd name="T4" fmla="*/ 41 w 836"/>
                    <a:gd name="T5" fmla="*/ 347 h 418"/>
                    <a:gd name="T6" fmla="*/ 41 w 836"/>
                    <a:gd name="T7" fmla="*/ 268 h 418"/>
                    <a:gd name="T8" fmla="*/ 34 w 836"/>
                    <a:gd name="T9" fmla="*/ 216 h 418"/>
                    <a:gd name="T10" fmla="*/ 0 w 836"/>
                    <a:gd name="T11" fmla="*/ 200 h 418"/>
                    <a:gd name="T12" fmla="*/ 505 w 836"/>
                    <a:gd name="T13" fmla="*/ 0 h 418"/>
                    <a:gd name="T14" fmla="*/ 566 w 836"/>
                    <a:gd name="T15" fmla="*/ 52 h 418"/>
                    <a:gd name="T16" fmla="*/ 532 w 836"/>
                    <a:gd name="T17" fmla="*/ 173 h 418"/>
                    <a:gd name="T18" fmla="*/ 693 w 836"/>
                    <a:gd name="T19" fmla="*/ 200 h 418"/>
                    <a:gd name="T20" fmla="*/ 835 w 836"/>
                    <a:gd name="T21" fmla="*/ 242 h 418"/>
                    <a:gd name="T22" fmla="*/ 807 w 836"/>
                    <a:gd name="T23" fmla="*/ 312 h 418"/>
                    <a:gd name="T24" fmla="*/ 713 w 836"/>
                    <a:gd name="T25" fmla="*/ 356 h 418"/>
                    <a:gd name="T26" fmla="*/ 727 w 836"/>
                    <a:gd name="T27" fmla="*/ 417 h 418"/>
                    <a:gd name="T28" fmla="*/ 94 w 836"/>
                    <a:gd name="T29" fmla="*/ 41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418">
                      <a:moveTo>
                        <a:pt x="94" y="417"/>
                      </a:moveTo>
                      <a:lnTo>
                        <a:pt x="61" y="373"/>
                      </a:lnTo>
                      <a:lnTo>
                        <a:pt x="41" y="347"/>
                      </a:lnTo>
                      <a:lnTo>
                        <a:pt x="41" y="268"/>
                      </a:lnTo>
                      <a:lnTo>
                        <a:pt x="34" y="216"/>
                      </a:lnTo>
                      <a:lnTo>
                        <a:pt x="0" y="200"/>
                      </a:lnTo>
                      <a:lnTo>
                        <a:pt x="505" y="0"/>
                      </a:lnTo>
                      <a:lnTo>
                        <a:pt x="566" y="52"/>
                      </a:lnTo>
                      <a:lnTo>
                        <a:pt x="532" y="173"/>
                      </a:lnTo>
                      <a:lnTo>
                        <a:pt x="693" y="200"/>
                      </a:lnTo>
                      <a:lnTo>
                        <a:pt x="835" y="242"/>
                      </a:lnTo>
                      <a:lnTo>
                        <a:pt x="807" y="312"/>
                      </a:lnTo>
                      <a:lnTo>
                        <a:pt x="713" y="356"/>
                      </a:lnTo>
                      <a:lnTo>
                        <a:pt x="727" y="417"/>
                      </a:lnTo>
                      <a:lnTo>
                        <a:pt x="94" y="417"/>
                      </a:lnTo>
                    </a:path>
                  </a:pathLst>
                </a:custGeom>
                <a:gradFill rotWithShape="0">
                  <a:gsLst>
                    <a:gs pos="0">
                      <a:srgbClr val="00FF00">
                        <a:gamma/>
                        <a:shade val="46275"/>
                        <a:invGamma/>
                      </a:srgbClr>
                    </a:gs>
                    <a:gs pos="50000">
                      <a:srgbClr val="00FF00"/>
                    </a:gs>
                    <a:gs pos="100000">
                      <a:srgbClr val="00FF00">
                        <a:gamma/>
                        <a:shade val="46275"/>
                        <a:invGamma/>
                      </a:srgbClr>
                    </a:gs>
                  </a:gsLst>
                  <a:lin ang="0" scaled="1"/>
                </a:gradFill>
                <a:ln w="12700" cap="rnd" cmpd="sng">
                  <a:prstDash val="solid"/>
                  <a:round/>
                  <a:headEnd type="none" w="med" len="med"/>
                  <a:tailEnd type="none" w="med" len="med"/>
                </a:ln>
                <a:effectLst/>
                <a:scene3d>
                  <a:camera prst="legacyPerspectiveBottom"/>
                  <a:lightRig rig="legacyFlat3" dir="t"/>
                </a:scene3d>
                <a:sp3d extrusionH="430200" prstMaterial="legacyMatte">
                  <a:bevelT w="13500" h="13500" prst="angle"/>
                  <a:bevelB w="13500" h="13500" prst="angle"/>
                  <a:extrusionClr>
                    <a:srgbClr val="00FF00"/>
                  </a:extrusionClr>
                  <a:contourClr>
                    <a:srgbClr val="00FF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en-US" sz="1350"/>
                </a:p>
              </p:txBody>
            </p:sp>
            <p:sp>
              <p:nvSpPr>
                <p:cNvPr id="174" name="Freeform 279"/>
                <p:cNvSpPr>
                  <a:spLocks/>
                </p:cNvSpPr>
                <p:nvPr/>
              </p:nvSpPr>
              <p:spPr bwMode="auto">
                <a:xfrm>
                  <a:off x="4510" y="2546"/>
                  <a:ext cx="925" cy="61"/>
                </a:xfrm>
                <a:custGeom>
                  <a:avLst/>
                  <a:gdLst>
                    <a:gd name="T0" fmla="*/ 1088 w 1089"/>
                    <a:gd name="T1" fmla="*/ 62 h 71"/>
                    <a:gd name="T2" fmla="*/ 1026 w 1089"/>
                    <a:gd name="T3" fmla="*/ 27 h 71"/>
                    <a:gd name="T4" fmla="*/ 918 w 1089"/>
                    <a:gd name="T5" fmla="*/ 27 h 71"/>
                    <a:gd name="T6" fmla="*/ 714 w 1089"/>
                    <a:gd name="T7" fmla="*/ 27 h 71"/>
                    <a:gd name="T8" fmla="*/ 654 w 1089"/>
                    <a:gd name="T9" fmla="*/ 43 h 71"/>
                    <a:gd name="T10" fmla="*/ 613 w 1089"/>
                    <a:gd name="T11" fmla="*/ 62 h 71"/>
                    <a:gd name="T12" fmla="*/ 477 w 1089"/>
                    <a:gd name="T13" fmla="*/ 43 h 71"/>
                    <a:gd name="T14" fmla="*/ 422 w 1089"/>
                    <a:gd name="T15" fmla="*/ 0 h 71"/>
                    <a:gd name="T16" fmla="*/ 333 w 1089"/>
                    <a:gd name="T17" fmla="*/ 0 h 71"/>
                    <a:gd name="T18" fmla="*/ 232 w 1089"/>
                    <a:gd name="T19" fmla="*/ 0 h 71"/>
                    <a:gd name="T20" fmla="*/ 178 w 1089"/>
                    <a:gd name="T21" fmla="*/ 43 h 71"/>
                    <a:gd name="T22" fmla="*/ 88 w 1089"/>
                    <a:gd name="T23" fmla="*/ 70 h 71"/>
                    <a:gd name="T24" fmla="*/ 0 w 1089"/>
                    <a:gd name="T2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9" h="71">
                      <a:moveTo>
                        <a:pt x="1088" y="62"/>
                      </a:moveTo>
                      <a:lnTo>
                        <a:pt x="1026" y="27"/>
                      </a:lnTo>
                      <a:lnTo>
                        <a:pt x="918" y="27"/>
                      </a:lnTo>
                      <a:lnTo>
                        <a:pt x="714" y="27"/>
                      </a:lnTo>
                      <a:lnTo>
                        <a:pt x="654" y="43"/>
                      </a:lnTo>
                      <a:lnTo>
                        <a:pt x="613" y="62"/>
                      </a:lnTo>
                      <a:lnTo>
                        <a:pt x="477" y="43"/>
                      </a:lnTo>
                      <a:lnTo>
                        <a:pt x="422" y="0"/>
                      </a:lnTo>
                      <a:lnTo>
                        <a:pt x="333" y="0"/>
                      </a:lnTo>
                      <a:lnTo>
                        <a:pt x="232" y="0"/>
                      </a:lnTo>
                      <a:lnTo>
                        <a:pt x="178" y="43"/>
                      </a:lnTo>
                      <a:lnTo>
                        <a:pt x="88" y="70"/>
                      </a:lnTo>
                      <a:lnTo>
                        <a:pt x="0" y="43"/>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grpSp>
        <p:sp>
          <p:nvSpPr>
            <p:cNvPr id="170" name="Freeform 280"/>
            <p:cNvSpPr>
              <a:spLocks/>
            </p:cNvSpPr>
            <p:nvPr/>
          </p:nvSpPr>
          <p:spPr bwMode="auto">
            <a:xfrm>
              <a:off x="4416" y="2448"/>
              <a:ext cx="1056" cy="240"/>
            </a:xfrm>
            <a:custGeom>
              <a:avLst/>
              <a:gdLst>
                <a:gd name="T0" fmla="*/ 0 w 1503"/>
                <a:gd name="T1" fmla="*/ 276 h 277"/>
                <a:gd name="T2" fmla="*/ 55 w 1503"/>
                <a:gd name="T3" fmla="*/ 222 h 277"/>
                <a:gd name="T4" fmla="*/ 129 w 1503"/>
                <a:gd name="T5" fmla="*/ 204 h 277"/>
                <a:gd name="T6" fmla="*/ 265 w 1503"/>
                <a:gd name="T7" fmla="*/ 204 h 277"/>
                <a:gd name="T8" fmla="*/ 327 w 1503"/>
                <a:gd name="T9" fmla="*/ 222 h 277"/>
                <a:gd name="T10" fmla="*/ 428 w 1503"/>
                <a:gd name="T11" fmla="*/ 249 h 277"/>
                <a:gd name="T12" fmla="*/ 537 w 1503"/>
                <a:gd name="T13" fmla="*/ 249 h 277"/>
                <a:gd name="T14" fmla="*/ 619 w 1503"/>
                <a:gd name="T15" fmla="*/ 214 h 277"/>
                <a:gd name="T16" fmla="*/ 707 w 1503"/>
                <a:gd name="T17" fmla="*/ 196 h 277"/>
                <a:gd name="T18" fmla="*/ 815 w 1503"/>
                <a:gd name="T19" fmla="*/ 187 h 277"/>
                <a:gd name="T20" fmla="*/ 932 w 1503"/>
                <a:gd name="T21" fmla="*/ 187 h 277"/>
                <a:gd name="T22" fmla="*/ 1019 w 1503"/>
                <a:gd name="T23" fmla="*/ 214 h 277"/>
                <a:gd name="T24" fmla="*/ 1107 w 1503"/>
                <a:gd name="T25" fmla="*/ 214 h 277"/>
                <a:gd name="T26" fmla="*/ 1202 w 1503"/>
                <a:gd name="T27" fmla="*/ 204 h 277"/>
                <a:gd name="T28" fmla="*/ 1251 w 1503"/>
                <a:gd name="T29" fmla="*/ 134 h 277"/>
                <a:gd name="T30" fmla="*/ 1271 w 1503"/>
                <a:gd name="T31" fmla="*/ 62 h 277"/>
                <a:gd name="T32" fmla="*/ 1399 w 1503"/>
                <a:gd name="T33" fmla="*/ 0 h 277"/>
                <a:gd name="T34" fmla="*/ 1461 w 1503"/>
                <a:gd name="T35" fmla="*/ 18 h 277"/>
                <a:gd name="T36" fmla="*/ 1502 w 1503"/>
                <a:gd name="T37" fmla="*/ 99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3" h="277">
                  <a:moveTo>
                    <a:pt x="0" y="276"/>
                  </a:moveTo>
                  <a:lnTo>
                    <a:pt x="55" y="222"/>
                  </a:lnTo>
                  <a:lnTo>
                    <a:pt x="129" y="204"/>
                  </a:lnTo>
                  <a:lnTo>
                    <a:pt x="265" y="204"/>
                  </a:lnTo>
                  <a:lnTo>
                    <a:pt x="327" y="222"/>
                  </a:lnTo>
                  <a:lnTo>
                    <a:pt x="428" y="249"/>
                  </a:lnTo>
                  <a:lnTo>
                    <a:pt x="537" y="249"/>
                  </a:lnTo>
                  <a:lnTo>
                    <a:pt x="619" y="214"/>
                  </a:lnTo>
                  <a:lnTo>
                    <a:pt x="707" y="196"/>
                  </a:lnTo>
                  <a:lnTo>
                    <a:pt x="815" y="187"/>
                  </a:lnTo>
                  <a:lnTo>
                    <a:pt x="932" y="187"/>
                  </a:lnTo>
                  <a:lnTo>
                    <a:pt x="1019" y="214"/>
                  </a:lnTo>
                  <a:lnTo>
                    <a:pt x="1107" y="214"/>
                  </a:lnTo>
                  <a:lnTo>
                    <a:pt x="1202" y="204"/>
                  </a:lnTo>
                  <a:lnTo>
                    <a:pt x="1251" y="134"/>
                  </a:lnTo>
                  <a:lnTo>
                    <a:pt x="1271" y="62"/>
                  </a:lnTo>
                  <a:lnTo>
                    <a:pt x="1399" y="0"/>
                  </a:lnTo>
                  <a:lnTo>
                    <a:pt x="1461" y="18"/>
                  </a:lnTo>
                  <a:lnTo>
                    <a:pt x="1502" y="99"/>
                  </a:lnTo>
                </a:path>
              </a:pathLst>
            </a:custGeom>
            <a:noFill/>
            <a:ln w="127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350"/>
            </a:p>
          </p:txBody>
        </p:sp>
      </p:grpSp>
      <p:sp>
        <p:nvSpPr>
          <p:cNvPr id="14" name="Right Arrow 13"/>
          <p:cNvSpPr/>
          <p:nvPr/>
        </p:nvSpPr>
        <p:spPr>
          <a:xfrm>
            <a:off x="7776443" y="2481815"/>
            <a:ext cx="182951" cy="2094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3" name="Graphic 2" descr="Upward trend">
            <a:extLst>
              <a:ext uri="{FF2B5EF4-FFF2-40B4-BE49-F238E27FC236}">
                <a16:creationId xmlns:a16="http://schemas.microsoft.com/office/drawing/2014/main" id="{4DE5A70A-0E55-8AD1-0BC3-F2573E068E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6090" y="857250"/>
            <a:ext cx="557645" cy="557645"/>
          </a:xfrm>
          <a:prstGeom prst="rect">
            <a:avLst/>
          </a:prstGeom>
        </p:spPr>
      </p:pic>
      <p:sp>
        <p:nvSpPr>
          <p:cNvPr id="7" name="Rectangle 6">
            <a:extLst>
              <a:ext uri="{FF2B5EF4-FFF2-40B4-BE49-F238E27FC236}">
                <a16:creationId xmlns:a16="http://schemas.microsoft.com/office/drawing/2014/main" id="{FFC66EB8-8A78-6D6A-13D9-8EA3A126374B}"/>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8402C0E4-34F2-136E-55A3-7701B3F1D82E}"/>
              </a:ext>
            </a:extLst>
          </p:cNvPr>
          <p:cNvSpPr/>
          <p:nvPr/>
        </p:nvSpPr>
        <p:spPr>
          <a:xfrm>
            <a:off x="769441" y="981899"/>
            <a:ext cx="4621778" cy="369332"/>
          </a:xfrm>
          <a:prstGeom prst="rect">
            <a:avLst/>
          </a:prstGeom>
        </p:spPr>
        <p:txBody>
          <a:bodyPr wrap="none">
            <a:spAutoFit/>
          </a:bodyPr>
          <a:lstStyle/>
          <a:p>
            <a:r>
              <a:rPr lang="en-US" b="1" dirty="0" err="1">
                <a:latin typeface="Arial" panose="020B0604020202020204" pitchFamily="34" charset="0"/>
                <a:cs typeface="Arial" panose="020B0604020202020204" pitchFamily="34" charset="0"/>
              </a:rPr>
              <a:t>Chức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năng</a:t>
            </a:r>
            <a:r>
              <a:rPr lang="en-US" b="1" dirty="0">
                <a:latin typeface="Arial" panose="020B0604020202020204" pitchFamily="34" charset="0"/>
                <a:cs typeface="Arial" panose="020B0604020202020204" pitchFamily="34" charset="0"/>
              </a:rPr>
              <a:t> p</a:t>
            </a:r>
            <a:r>
              <a:rPr lang="vi-VN" b="1" dirty="0">
                <a:latin typeface="Arial" panose="020B0604020202020204" pitchFamily="34" charset="0"/>
                <a:cs typeface="Arial" panose="020B0604020202020204" pitchFamily="34" charset="0"/>
              </a:rPr>
              <a:t>hân tích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không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gian</a:t>
            </a:r>
            <a:r>
              <a:rPr lang="vi-VN" b="1" dirty="0">
                <a:latin typeface="Arial" panose="020B0604020202020204" pitchFamily="34" charset="0"/>
                <a:cs typeface="Arial" panose="020B0604020202020204" pitchFamily="34" charset="0"/>
              </a:rPr>
              <a:t> dữ liệu</a:t>
            </a:r>
            <a:endParaRPr lang="en-US"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5D22244-ED35-43A5-9A46-5A5CC0EF674E}"/>
              </a:ext>
            </a:extLst>
          </p:cNvPr>
          <p:cNvSpPr/>
          <p:nvPr/>
        </p:nvSpPr>
        <p:spPr>
          <a:xfrm>
            <a:off x="183157" y="1520821"/>
            <a:ext cx="5842361" cy="1107996"/>
          </a:xfrm>
          <a:prstGeom prst="rect">
            <a:avLst/>
          </a:prstGeom>
        </p:spPr>
        <p:txBody>
          <a:bodyPr wrap="square">
            <a:spAutoFit/>
          </a:bodyPr>
          <a:lstStyle/>
          <a:p>
            <a:r>
              <a:rPr lang="en-US" sz="1650" dirty="0">
                <a:latin typeface="Arial" panose="020B0604020202020204" pitchFamily="34" charset="0"/>
                <a:ea typeface="Times New Roman" panose="02020603050405020304" pitchFamily="18" charset="0"/>
                <a:cs typeface="Arial" panose="020B0604020202020204" pitchFamily="34" charset="0"/>
              </a:rPr>
              <a:t>GIS </a:t>
            </a:r>
            <a:r>
              <a:rPr lang="en-US" sz="1650" dirty="0" err="1">
                <a:latin typeface="Arial" panose="020B0604020202020204" pitchFamily="34" charset="0"/>
                <a:ea typeface="Times New Roman" panose="02020603050405020304" pitchFamily="18" charset="0"/>
                <a:cs typeface="Arial" panose="020B0604020202020204" pitchFamily="34" charset="0"/>
              </a:rPr>
              <a:t>cho</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phép</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xử</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lý</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trên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máy</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tính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hàng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loạt</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các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phép</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phân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tích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không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gian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với</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quy</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mô</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dữ</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liệu</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không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giới</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hạn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một</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cách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nhanh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chóng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chính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xác</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Phân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tích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không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gian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là</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khía</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cạnh</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hấp</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dẫn</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và</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đáng</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chú</a:t>
            </a:r>
            <a:r>
              <a:rPr lang="en-US" sz="1650" dirty="0">
                <a:latin typeface="Arial" panose="020B0604020202020204" pitchFamily="34" charset="0"/>
                <a:ea typeface="Times New Roman" panose="02020603050405020304" pitchFamily="18" charset="0"/>
                <a:cs typeface="Arial" panose="020B0604020202020204" pitchFamily="34" charset="0"/>
              </a:rPr>
              <a:t> ý </a:t>
            </a:r>
            <a:r>
              <a:rPr lang="en-US" sz="1650" dirty="0" err="1">
                <a:latin typeface="Arial" panose="020B0604020202020204" pitchFamily="34" charset="0"/>
                <a:ea typeface="Times New Roman" panose="02020603050405020304" pitchFamily="18" charset="0"/>
                <a:cs typeface="Arial" panose="020B0604020202020204" pitchFamily="34" charset="0"/>
              </a:rPr>
              <a:t>nhất</a:t>
            </a:r>
            <a:r>
              <a:rPr lang="en-US" sz="1650" dirty="0">
                <a:latin typeface="Arial" panose="020B0604020202020204" pitchFamily="34" charset="0"/>
                <a:ea typeface="Times New Roman" panose="02020603050405020304" pitchFamily="18" charset="0"/>
                <a:cs typeface="Arial" panose="020B0604020202020204" pitchFamily="34" charset="0"/>
              </a:rPr>
              <a:t> </a:t>
            </a:r>
            <a:r>
              <a:rPr lang="en-US" sz="1650" dirty="0" err="1">
                <a:latin typeface="Arial" panose="020B0604020202020204" pitchFamily="34" charset="0"/>
                <a:ea typeface="Times New Roman" panose="02020603050405020304" pitchFamily="18" charset="0"/>
                <a:cs typeface="Arial" panose="020B0604020202020204" pitchFamily="34" charset="0"/>
              </a:rPr>
              <a:t>của</a:t>
            </a:r>
            <a:r>
              <a:rPr lang="en-US" sz="1650" dirty="0">
                <a:latin typeface="Arial" panose="020B0604020202020204" pitchFamily="34" charset="0"/>
                <a:ea typeface="Times New Roman" panose="02020603050405020304" pitchFamily="18" charset="0"/>
                <a:cs typeface="Arial" panose="020B0604020202020204" pitchFamily="34" charset="0"/>
              </a:rPr>
              <a:t> GIS</a:t>
            </a:r>
            <a:endParaRPr lang="en-US" sz="165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621929E-05EB-4757-90C9-175BCF45C812}"/>
              </a:ext>
            </a:extLst>
          </p:cNvPr>
          <p:cNvSpPr/>
          <p:nvPr/>
        </p:nvSpPr>
        <p:spPr>
          <a:xfrm>
            <a:off x="321637" y="2581131"/>
            <a:ext cx="5655224" cy="3216265"/>
          </a:xfrm>
          <a:prstGeom prst="rect">
            <a:avLst/>
          </a:prstGeom>
        </p:spPr>
        <p:txBody>
          <a:bodyPr wrap="square">
            <a:spAutoFit/>
          </a:bodyPr>
          <a:lstStyle/>
          <a:p>
            <a:pPr>
              <a:lnSpc>
                <a:spcPct val="130000"/>
              </a:lnSpc>
              <a:spcBef>
                <a:spcPts val="450"/>
              </a:spcBef>
            </a:pPr>
            <a:r>
              <a:rPr lang="en-US" sz="1500" dirty="0" err="1">
                <a:latin typeface="Arial" panose="020B0604020202020204" pitchFamily="34" charset="0"/>
                <a:ea typeface="Times New Roman" panose="02020603050405020304" pitchFamily="18" charset="0"/>
                <a:cs typeface="Arial" panose="020B0604020202020204" pitchFamily="34" charset="0"/>
              </a:rPr>
              <a:t>Những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kỹ</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thuật</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xử</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lý</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chính</a:t>
            </a:r>
            <a:r>
              <a:rPr lang="en-US" sz="1500" dirty="0">
                <a:latin typeface="Arial" panose="020B0604020202020204" pitchFamily="34" charset="0"/>
                <a:ea typeface="Times New Roman" panose="02020603050405020304" pitchFamily="18" charset="0"/>
                <a:cs typeface="Arial" panose="020B0604020202020204" pitchFamily="34" charset="0"/>
              </a:rPr>
              <a:t> bao </a:t>
            </a:r>
            <a:r>
              <a:rPr lang="en-US" sz="1500" dirty="0" err="1">
                <a:latin typeface="Arial" panose="020B0604020202020204" pitchFamily="34" charset="0"/>
                <a:ea typeface="Times New Roman" panose="02020603050405020304" pitchFamily="18" charset="0"/>
                <a:cs typeface="Arial" panose="020B0604020202020204" pitchFamily="34" charset="0"/>
              </a:rPr>
              <a:t>gồm</a:t>
            </a:r>
            <a:r>
              <a:rPr lang="en-US" sz="1500" dirty="0">
                <a:latin typeface="Arial" panose="020B0604020202020204" pitchFamily="34" charset="0"/>
                <a:ea typeface="Times New Roman" panose="02020603050405020304" pitchFamily="18" charset="0"/>
                <a:cs typeface="Arial" panose="020B0604020202020204" pitchFamily="34" charset="0"/>
              </a:rPr>
              <a:t>:</a:t>
            </a:r>
          </a:p>
          <a:p>
            <a:pPr>
              <a:lnSpc>
                <a:spcPct val="130000"/>
              </a:lnSpc>
              <a:spcBef>
                <a:spcPts val="450"/>
              </a:spcBef>
            </a:pP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phép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đếm</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diện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chiều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dài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thống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kê</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diện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endParaRPr lang="en-US" sz="1500" dirty="0">
              <a:latin typeface="Arial" panose="020B0604020202020204" pitchFamily="34" charset="0"/>
              <a:ea typeface="Times New Roman" panose="02020603050405020304" pitchFamily="18" charset="0"/>
              <a:cs typeface="Arial" panose="020B0604020202020204" pitchFamily="34" charset="0"/>
            </a:endParaRPr>
          </a:p>
          <a:p>
            <a:pPr>
              <a:lnSpc>
                <a:spcPct val="130000"/>
              </a:lnSpc>
              <a:spcBef>
                <a:spcPts val="450"/>
              </a:spcBef>
            </a:pP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phép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theo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vùng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lựa</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chọn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thống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kê</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vùng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biên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theo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mục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tiêu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như</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Phạm</a:t>
            </a:r>
            <a:r>
              <a:rPr lang="en-US" sz="1500" dirty="0">
                <a:latin typeface="Arial" panose="020B0604020202020204" pitchFamily="34" charset="0"/>
                <a:ea typeface="Times New Roman" panose="02020603050405020304" pitchFamily="18" charset="0"/>
                <a:cs typeface="Arial" panose="020B0604020202020204" pitchFamily="34" charset="0"/>
              </a:rPr>
              <a:t> vi </a:t>
            </a:r>
            <a:r>
              <a:rPr lang="en-US" sz="1500" dirty="0" err="1">
                <a:latin typeface="Arial" panose="020B0604020202020204" pitchFamily="34" charset="0"/>
                <a:ea typeface="Times New Roman" panose="02020603050405020304" pitchFamily="18" charset="0"/>
                <a:cs typeface="Arial" panose="020B0604020202020204" pitchFamily="34" charset="0"/>
              </a:rPr>
              <a:t>thu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hút</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của</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mạng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đường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vận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chuyển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vùng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nguyên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liệu</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nhà</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máy</a:t>
            </a:r>
            <a:r>
              <a:rPr lang="en-US" sz="1500" dirty="0">
                <a:latin typeface="Arial" panose="020B0604020202020204" pitchFamily="34" charset="0"/>
                <a:ea typeface="Times New Roman" panose="02020603050405020304" pitchFamily="18" charset="0"/>
                <a:cs typeface="Arial" panose="020B0604020202020204" pitchFamily="34" charset="0"/>
              </a:rPr>
              <a:t> (buffering),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loại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lớp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mới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vùng</a:t>
            </a:r>
            <a:r>
              <a:rPr lang="en-US" sz="1500" dirty="0">
                <a:latin typeface="Arial" panose="020B0604020202020204" pitchFamily="34" charset="0"/>
                <a:ea typeface="Times New Roman" panose="02020603050405020304" pitchFamily="18" charset="0"/>
                <a:cs typeface="Arial" panose="020B0604020202020204" pitchFamily="34" charset="0"/>
              </a:rPr>
              <a:t>.</a:t>
            </a:r>
          </a:p>
          <a:p>
            <a:pPr>
              <a:lnSpc>
                <a:spcPct val="130000"/>
              </a:lnSpc>
              <a:spcBef>
                <a:spcPts val="450"/>
              </a:spcBef>
            </a:pP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Các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phép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nội</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suy</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tạo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đường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đẳng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trị</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địa</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hình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độ</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dốc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hướng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dốc</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phân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tích</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thuỷ</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hệ</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mô</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phỏng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không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gian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mô</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tả</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theo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hướng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nhìn</a:t>
            </a:r>
            <a:r>
              <a:rPr lang="en-US" sz="1500" dirty="0">
                <a:latin typeface="Arial" panose="020B0604020202020204" pitchFamily="34" charset="0"/>
                <a:ea typeface="Times New Roman" panose="02020603050405020304" pitchFamily="18" charset="0"/>
                <a:cs typeface="Arial" panose="020B0604020202020204" pitchFamily="34" charset="0"/>
              </a:rPr>
              <a:t>.</a:t>
            </a:r>
          </a:p>
          <a:p>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Chồng</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xếp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bản</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đồ</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tạo</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lớp</a:t>
            </a:r>
            <a:r>
              <a:rPr lang="en-US" sz="1500" dirty="0">
                <a:latin typeface="Arial" panose="020B0604020202020204" pitchFamily="34" charset="0"/>
                <a:ea typeface="Times New Roman" panose="02020603050405020304" pitchFamily="18" charset="0"/>
                <a:cs typeface="Arial" panose="020B0604020202020204" pitchFamily="34" charset="0"/>
              </a:rPr>
              <a:t> </a:t>
            </a:r>
            <a:r>
              <a:rPr lang="en-US" sz="1500" dirty="0" err="1">
                <a:latin typeface="Arial" panose="020B0604020202020204" pitchFamily="34" charset="0"/>
                <a:ea typeface="Times New Roman" panose="02020603050405020304" pitchFamily="18" charset="0"/>
                <a:cs typeface="Arial" panose="020B0604020202020204" pitchFamily="34" charset="0"/>
              </a:rPr>
              <a:t>thông</a:t>
            </a:r>
            <a:r>
              <a:rPr lang="en-US" sz="1500" dirty="0">
                <a:latin typeface="Arial" panose="020B0604020202020204" pitchFamily="34" charset="0"/>
                <a:ea typeface="Times New Roman" panose="02020603050405020304" pitchFamily="18" charset="0"/>
                <a:cs typeface="Arial" panose="020B0604020202020204" pitchFamily="34" charset="0"/>
              </a:rPr>
              <a:t> tin </a:t>
            </a:r>
            <a:r>
              <a:rPr lang="en-US" sz="1500" dirty="0" err="1">
                <a:latin typeface="Arial" panose="020B0604020202020204" pitchFamily="34" charset="0"/>
                <a:ea typeface="Times New Roman" panose="02020603050405020304" pitchFamily="18" charset="0"/>
                <a:cs typeface="Arial" panose="020B0604020202020204" pitchFamily="34" charset="0"/>
              </a:rPr>
              <a:t>mới</a:t>
            </a:r>
            <a:endParaRPr lang="en-US"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5325559"/>
      </p:ext>
    </p:extLst>
  </p:cSld>
  <p:clrMapOvr>
    <a:masterClrMapping/>
  </p:clrMapOvr>
  <p:transition>
    <p:pull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pervious Surfaces layer visible on the map">
            <a:extLst>
              <a:ext uri="{FF2B5EF4-FFF2-40B4-BE49-F238E27FC236}">
                <a16:creationId xmlns:a16="http://schemas.microsoft.com/office/drawing/2014/main" id="{3BC2B6A6-4BCA-46A2-88D9-F6F249349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817871">
            <a:off x="6078579" y="3890512"/>
            <a:ext cx="2278605" cy="20325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vening Temperature layer visible on the map">
            <a:extLst>
              <a:ext uri="{FF2B5EF4-FFF2-40B4-BE49-F238E27FC236}">
                <a16:creationId xmlns:a16="http://schemas.microsoft.com/office/drawing/2014/main" id="{16FD7FF8-160D-4A1F-A128-F1A26F7B3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674253">
            <a:off x="5909394" y="1698990"/>
            <a:ext cx="2336923" cy="21219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cent Tree Canopy layer visible on the map">
            <a:extLst>
              <a:ext uri="{FF2B5EF4-FFF2-40B4-BE49-F238E27FC236}">
                <a16:creationId xmlns:a16="http://schemas.microsoft.com/office/drawing/2014/main" id="{8F5B37B1-E9C4-49E6-B491-69CEA5B1E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04596">
            <a:off x="295354" y="3678482"/>
            <a:ext cx="2311415" cy="212187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09192D2-F6C1-46C4-BD4A-1D3E36507C23}"/>
              </a:ext>
            </a:extLst>
          </p:cNvPr>
          <p:cNvSpPr/>
          <p:nvPr/>
        </p:nvSpPr>
        <p:spPr>
          <a:xfrm>
            <a:off x="1982665" y="924600"/>
            <a:ext cx="5178670" cy="346249"/>
          </a:xfrm>
          <a:prstGeom prst="rect">
            <a:avLst/>
          </a:prstGeom>
        </p:spPr>
        <p:txBody>
          <a:bodyPr wrap="square">
            <a:spAutoFit/>
          </a:bodyPr>
          <a:lstStyle/>
          <a:p>
            <a:r>
              <a:rPr lang="en-US" sz="1650" dirty="0" err="1">
                <a:latin typeface="Arial" panose="020B0604020202020204" pitchFamily="34" charset="0"/>
                <a:cs typeface="Arial" panose="020B0604020202020204" pitchFamily="34" charset="0"/>
              </a:rPr>
              <a:t>Lập</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bản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đồ</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và</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phân</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tích</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hiệu</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ứng</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đảo</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nhiệt</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đô</a:t>
            </a:r>
            <a:r>
              <a:rPr lang="en-US" sz="1650" dirty="0">
                <a:latin typeface="Arial" panose="020B0604020202020204" pitchFamily="34" charset="0"/>
                <a:cs typeface="Arial" panose="020B0604020202020204" pitchFamily="34" charset="0"/>
              </a:rPr>
              <a:t> </a:t>
            </a:r>
            <a:r>
              <a:rPr lang="en-US" sz="1650" dirty="0" err="1">
                <a:latin typeface="Arial" panose="020B0604020202020204" pitchFamily="34" charset="0"/>
                <a:cs typeface="Arial" panose="020B0604020202020204" pitchFamily="34" charset="0"/>
              </a:rPr>
              <a:t>thị</a:t>
            </a:r>
            <a:endParaRPr lang="en-US" sz="165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3D1355C-9FF8-4C61-BA82-5CF329819A34}"/>
              </a:ext>
            </a:extLst>
          </p:cNvPr>
          <p:cNvPicPr>
            <a:picLocks noChangeAspect="1"/>
          </p:cNvPicPr>
          <p:nvPr/>
        </p:nvPicPr>
        <p:blipFill>
          <a:blip r:embed="rId5"/>
          <a:stretch>
            <a:fillRect/>
          </a:stretch>
        </p:blipFill>
        <p:spPr>
          <a:xfrm rot="20303658">
            <a:off x="156928" y="1728397"/>
            <a:ext cx="2408273" cy="2076467"/>
          </a:xfrm>
          <a:prstGeom prst="rect">
            <a:avLst/>
          </a:prstGeom>
        </p:spPr>
      </p:pic>
      <p:pic>
        <p:nvPicPr>
          <p:cNvPr id="2058" name="Picture 10" descr="Census block group in a historically rated excellent area selected on the map">
            <a:extLst>
              <a:ext uri="{FF2B5EF4-FFF2-40B4-BE49-F238E27FC236}">
                <a16:creationId xmlns:a16="http://schemas.microsoft.com/office/drawing/2014/main" id="{DA11CC40-10C7-4B9F-8690-44D69F872B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398" y="2452688"/>
            <a:ext cx="3873845" cy="22867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5C8D655-5470-48D5-90AB-21E247E918CF}"/>
              </a:ext>
            </a:extLst>
          </p:cNvPr>
          <p:cNvSpPr/>
          <p:nvPr/>
        </p:nvSpPr>
        <p:spPr>
          <a:xfrm>
            <a:off x="654087" y="1985431"/>
            <a:ext cx="1970411" cy="300082"/>
          </a:xfrm>
          <a:prstGeom prst="rect">
            <a:avLst/>
          </a:prstGeom>
        </p:spPr>
        <p:txBody>
          <a:bodyPr wrap="none">
            <a:spAutoFit/>
          </a:bodyPr>
          <a:lstStyle/>
          <a:p>
            <a:r>
              <a:rPr lang="en-US" sz="1350" b="1" dirty="0" err="1">
                <a:solidFill>
                  <a:srgbClr val="0070C0"/>
                </a:solidFill>
                <a:highlight>
                  <a:srgbClr val="C0C0C0"/>
                </a:highlight>
                <a:latin typeface="Arial" panose="020B0604020202020204" pitchFamily="34" charset="0"/>
                <a:cs typeface="Arial" panose="020B0604020202020204" pitchFamily="34" charset="0"/>
              </a:rPr>
              <a:t>Lớp</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bản</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đồ</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danh</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giới</a:t>
            </a:r>
            <a:endParaRPr lang="en-US" sz="1350" b="1" dirty="0">
              <a:solidFill>
                <a:srgbClr val="0070C0"/>
              </a:solidFill>
              <a:highlight>
                <a:srgbClr val="C0C0C0"/>
              </a:highlight>
            </a:endParaRPr>
          </a:p>
        </p:txBody>
      </p:sp>
      <p:sp>
        <p:nvSpPr>
          <p:cNvPr id="10" name="Rectangle 9">
            <a:extLst>
              <a:ext uri="{FF2B5EF4-FFF2-40B4-BE49-F238E27FC236}">
                <a16:creationId xmlns:a16="http://schemas.microsoft.com/office/drawing/2014/main" id="{EC1E6EDD-53B6-4CEF-BB99-E4C93952529B}"/>
              </a:ext>
            </a:extLst>
          </p:cNvPr>
          <p:cNvSpPr/>
          <p:nvPr/>
        </p:nvSpPr>
        <p:spPr>
          <a:xfrm>
            <a:off x="399744" y="5073312"/>
            <a:ext cx="2270173" cy="300082"/>
          </a:xfrm>
          <a:prstGeom prst="rect">
            <a:avLst/>
          </a:prstGeom>
        </p:spPr>
        <p:txBody>
          <a:bodyPr wrap="none">
            <a:spAutoFit/>
          </a:bodyPr>
          <a:lstStyle/>
          <a:p>
            <a:r>
              <a:rPr lang="en-US" sz="1350" b="1" dirty="0" err="1">
                <a:solidFill>
                  <a:srgbClr val="0070C0"/>
                </a:solidFill>
                <a:highlight>
                  <a:srgbClr val="C0C0C0"/>
                </a:highlight>
                <a:latin typeface="Arial" panose="020B0604020202020204" pitchFamily="34" charset="0"/>
                <a:cs typeface="Arial" panose="020B0604020202020204" pitchFamily="34" charset="0"/>
              </a:rPr>
              <a:t>Lớp</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bản</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đồ</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tỉ</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lệ</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cây</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xanh</a:t>
            </a:r>
            <a:endParaRPr lang="en-US" sz="1350" b="1" dirty="0">
              <a:solidFill>
                <a:srgbClr val="0070C0"/>
              </a:solidFill>
              <a:highlight>
                <a:srgbClr val="C0C0C0"/>
              </a:highlight>
            </a:endParaRPr>
          </a:p>
        </p:txBody>
      </p:sp>
      <p:sp>
        <p:nvSpPr>
          <p:cNvPr id="11" name="Rectangle 10">
            <a:extLst>
              <a:ext uri="{FF2B5EF4-FFF2-40B4-BE49-F238E27FC236}">
                <a16:creationId xmlns:a16="http://schemas.microsoft.com/office/drawing/2014/main" id="{6B5EF140-2774-4FDE-8E41-16C5837E5116}"/>
              </a:ext>
            </a:extLst>
          </p:cNvPr>
          <p:cNvSpPr/>
          <p:nvPr/>
        </p:nvSpPr>
        <p:spPr>
          <a:xfrm>
            <a:off x="6070810" y="1741439"/>
            <a:ext cx="2616422" cy="300082"/>
          </a:xfrm>
          <a:prstGeom prst="rect">
            <a:avLst/>
          </a:prstGeom>
        </p:spPr>
        <p:txBody>
          <a:bodyPr wrap="none">
            <a:spAutoFit/>
          </a:bodyPr>
          <a:lstStyle/>
          <a:p>
            <a:r>
              <a:rPr lang="en-US" sz="1350" b="1" dirty="0" err="1">
                <a:solidFill>
                  <a:srgbClr val="0070C0"/>
                </a:solidFill>
                <a:highlight>
                  <a:srgbClr val="C0C0C0"/>
                </a:highlight>
                <a:latin typeface="Arial" panose="020B0604020202020204" pitchFamily="34" charset="0"/>
                <a:cs typeface="Arial" panose="020B0604020202020204" pitchFamily="34" charset="0"/>
              </a:rPr>
              <a:t>Lớp</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bản</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đồ</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nhiệt</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độ</a:t>
            </a:r>
            <a:r>
              <a:rPr lang="en-US" sz="1350" b="1" dirty="0">
                <a:solidFill>
                  <a:srgbClr val="0070C0"/>
                </a:solidFill>
                <a:highlight>
                  <a:srgbClr val="C0C0C0"/>
                </a:highlight>
                <a:latin typeface="Arial" panose="020B0604020202020204" pitchFamily="34" charset="0"/>
                <a:cs typeface="Arial" panose="020B0604020202020204" pitchFamily="34" charset="0"/>
              </a:rPr>
              <a:t> ban </a:t>
            </a:r>
            <a:r>
              <a:rPr lang="en-US" sz="1350" b="1" dirty="0" err="1">
                <a:solidFill>
                  <a:srgbClr val="0070C0"/>
                </a:solidFill>
                <a:highlight>
                  <a:srgbClr val="C0C0C0"/>
                </a:highlight>
                <a:latin typeface="Arial" panose="020B0604020202020204" pitchFamily="34" charset="0"/>
                <a:cs typeface="Arial" panose="020B0604020202020204" pitchFamily="34" charset="0"/>
              </a:rPr>
              <a:t>đêm</a:t>
            </a:r>
            <a:endParaRPr lang="en-US" sz="1350" b="1" dirty="0">
              <a:solidFill>
                <a:srgbClr val="0070C0"/>
              </a:solidFill>
              <a:highlight>
                <a:srgbClr val="C0C0C0"/>
              </a:highlight>
            </a:endParaRPr>
          </a:p>
        </p:txBody>
      </p:sp>
      <p:sp>
        <p:nvSpPr>
          <p:cNvPr id="12" name="Rectangle 11">
            <a:extLst>
              <a:ext uri="{FF2B5EF4-FFF2-40B4-BE49-F238E27FC236}">
                <a16:creationId xmlns:a16="http://schemas.microsoft.com/office/drawing/2014/main" id="{AF0E0281-6983-4CD0-882B-A0279203435A}"/>
              </a:ext>
            </a:extLst>
          </p:cNvPr>
          <p:cNvSpPr/>
          <p:nvPr/>
        </p:nvSpPr>
        <p:spPr>
          <a:xfrm>
            <a:off x="5945177" y="5226459"/>
            <a:ext cx="2662908" cy="300082"/>
          </a:xfrm>
          <a:prstGeom prst="rect">
            <a:avLst/>
          </a:prstGeom>
        </p:spPr>
        <p:txBody>
          <a:bodyPr wrap="none">
            <a:spAutoFit/>
          </a:bodyPr>
          <a:lstStyle/>
          <a:p>
            <a:r>
              <a:rPr lang="en-US" sz="1350" b="1" dirty="0" err="1">
                <a:solidFill>
                  <a:srgbClr val="0070C0"/>
                </a:solidFill>
                <a:highlight>
                  <a:srgbClr val="C0C0C0"/>
                </a:highlight>
                <a:latin typeface="Arial" panose="020B0604020202020204" pitchFamily="34" charset="0"/>
                <a:cs typeface="Arial" panose="020B0604020202020204" pitchFamily="34" charset="0"/>
              </a:rPr>
              <a:t>Lớp</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bản</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đồ</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không</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thấm</a:t>
            </a:r>
            <a:r>
              <a:rPr lang="en-US" sz="1350" b="1" dirty="0">
                <a:solidFill>
                  <a:srgbClr val="0070C0"/>
                </a:solidFill>
                <a:highlight>
                  <a:srgbClr val="C0C0C0"/>
                </a:highlight>
                <a:latin typeface="Arial" panose="020B0604020202020204" pitchFamily="34" charset="0"/>
                <a:cs typeface="Arial" panose="020B0604020202020204" pitchFamily="34" charset="0"/>
              </a:rPr>
              <a:t> </a:t>
            </a:r>
            <a:r>
              <a:rPr lang="en-US" sz="1350" b="1" dirty="0" err="1">
                <a:solidFill>
                  <a:srgbClr val="0070C0"/>
                </a:solidFill>
                <a:highlight>
                  <a:srgbClr val="C0C0C0"/>
                </a:highlight>
                <a:latin typeface="Arial" panose="020B0604020202020204" pitchFamily="34" charset="0"/>
                <a:cs typeface="Arial" panose="020B0604020202020204" pitchFamily="34" charset="0"/>
              </a:rPr>
              <a:t>nước</a:t>
            </a:r>
            <a:endParaRPr lang="en-US" sz="1350" b="1" dirty="0">
              <a:solidFill>
                <a:srgbClr val="0070C0"/>
              </a:solidFill>
              <a:highlight>
                <a:srgbClr val="C0C0C0"/>
              </a:highlight>
            </a:endParaRPr>
          </a:p>
        </p:txBody>
      </p:sp>
    </p:spTree>
    <p:extLst>
      <p:ext uri="{BB962C8B-B14F-4D97-AF65-F5344CB8AC3E}">
        <p14:creationId xmlns:p14="http://schemas.microsoft.com/office/powerpoint/2010/main" val="82539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A2F0B-6885-4D37-BC23-6E84EA083A73}"/>
              </a:ext>
            </a:extLst>
          </p:cNvPr>
          <p:cNvPicPr>
            <a:picLocks noChangeAspect="1"/>
          </p:cNvPicPr>
          <p:nvPr/>
        </p:nvPicPr>
        <p:blipFill>
          <a:blip r:embed="rId2"/>
          <a:stretch>
            <a:fillRect/>
          </a:stretch>
        </p:blipFill>
        <p:spPr>
          <a:xfrm>
            <a:off x="1762679" y="857250"/>
            <a:ext cx="5618642" cy="5143500"/>
          </a:xfrm>
          <a:prstGeom prst="rect">
            <a:avLst/>
          </a:prstGeom>
        </p:spPr>
      </p:pic>
    </p:spTree>
    <p:extLst>
      <p:ext uri="{BB962C8B-B14F-4D97-AF65-F5344CB8AC3E}">
        <p14:creationId xmlns:p14="http://schemas.microsoft.com/office/powerpoint/2010/main" val="272586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pPr>
              <a:buClr>
                <a:srgbClr val="514843"/>
              </a:buClr>
            </a:pPr>
            <a:r>
              <a:rPr lang="en-US"/>
              <a:t>Địa lý luôn có vai trò quan trọng đối với con người. Trong thời kỳ đồ đá, những người đi săn đã đoán trước vị trí của những con mồi, những người thám hiểm đầu tiên trên thế giới cũng đã sống và chết bằng chính kiến thức về địa lý của họ và xã hội ngày nay đang sống và làm việc dựa vào sự hiểu biết về vấn đề ai thuộc vị trí nào.</a:t>
            </a:r>
          </a:p>
          <a:p>
            <a:pPr>
              <a:buClr>
                <a:srgbClr val="514843"/>
              </a:buClr>
            </a:pPr>
            <a:r>
              <a:rPr lang="en-US"/>
              <a:t>Trong các mẫu bản đồ và thông tin không gian, địa lý ứng dụng đã và đang phục vụ cho sự khám phá, quy hoạch, hợp tác cũng như xung đột trong suốt 3000 năm qua và bản đồ là một trong số các tài liệu đẹp nhất trong nền văn minh của chúng ta.</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24</a:t>
            </a:fld>
            <a:endParaRPr lang="en-US"/>
          </a:p>
        </p:txBody>
      </p:sp>
    </p:spTree>
    <p:extLst>
      <p:ext uri="{BB962C8B-B14F-4D97-AF65-F5344CB8AC3E}">
        <p14:creationId xmlns:p14="http://schemas.microsoft.com/office/powerpoint/2010/main" val="148115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pPr>
              <a:buClr>
                <a:srgbClr val="514843"/>
              </a:buClr>
            </a:pP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25</a:t>
            </a:fld>
            <a:endParaRPr lang="en-US"/>
          </a:p>
        </p:txBody>
      </p:sp>
      <p:pic>
        <p:nvPicPr>
          <p:cNvPr id="2" name="Picture 1">
            <a:extLst>
              <a:ext uri="{FF2B5EF4-FFF2-40B4-BE49-F238E27FC236}">
                <a16:creationId xmlns:a16="http://schemas.microsoft.com/office/drawing/2014/main" id="{F96B45E2-0D1E-4752-A0AB-A18E91C2B205}"/>
              </a:ext>
            </a:extLst>
          </p:cNvPr>
          <p:cNvPicPr>
            <a:picLocks noChangeAspect="1"/>
          </p:cNvPicPr>
          <p:nvPr/>
        </p:nvPicPr>
        <p:blipFill>
          <a:blip r:embed="rId3"/>
          <a:stretch>
            <a:fillRect/>
          </a:stretch>
        </p:blipFill>
        <p:spPr>
          <a:xfrm>
            <a:off x="1818114" y="1416040"/>
            <a:ext cx="5506636" cy="4560095"/>
          </a:xfrm>
          <a:prstGeom prst="rect">
            <a:avLst/>
          </a:prstGeom>
        </p:spPr>
      </p:pic>
      <p:sp>
        <p:nvSpPr>
          <p:cNvPr id="5" name="TextBox 4">
            <a:extLst>
              <a:ext uri="{FF2B5EF4-FFF2-40B4-BE49-F238E27FC236}">
                <a16:creationId xmlns:a16="http://schemas.microsoft.com/office/drawing/2014/main" id="{9E4CCADD-A27A-4D66-B16F-D0E46FC5C4A1}"/>
              </a:ext>
            </a:extLst>
          </p:cNvPr>
          <p:cNvSpPr txBox="1"/>
          <p:nvPr/>
        </p:nvSpPr>
        <p:spPr>
          <a:xfrm>
            <a:off x="2415232" y="5956498"/>
            <a:ext cx="4312399" cy="307777"/>
          </a:xfrm>
          <a:prstGeom prst="rect">
            <a:avLst/>
          </a:prstGeom>
          <a:noFill/>
        </p:spPr>
        <p:txBody>
          <a:bodyPr wrap="none" rtlCol="0">
            <a:spAutoFit/>
          </a:bodyPr>
          <a:lstStyle/>
          <a:p>
            <a:r>
              <a:rPr lang="en-US" sz="1400" i="1"/>
              <a:t>Một bản đồ Châu Mỹ năm 1640 của tác giả Hondius</a:t>
            </a:r>
            <a:endParaRPr lang="en-US" sz="1400"/>
          </a:p>
        </p:txBody>
      </p:sp>
    </p:spTree>
    <p:extLst>
      <p:ext uri="{BB962C8B-B14F-4D97-AF65-F5344CB8AC3E}">
        <p14:creationId xmlns:p14="http://schemas.microsoft.com/office/powerpoint/2010/main" val="390820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pic>
        <p:nvPicPr>
          <p:cNvPr id="8" name="Content Placeholder 7">
            <a:extLst>
              <a:ext uri="{FF2B5EF4-FFF2-40B4-BE49-F238E27FC236}">
                <a16:creationId xmlns:a16="http://schemas.microsoft.com/office/drawing/2014/main" id="{FD3FA3E6-9562-4DD0-9187-2509FB34D8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776" y="1374802"/>
            <a:ext cx="8244447" cy="4981539"/>
          </a:xfrm>
        </p:spPr>
      </p:pic>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26</a:t>
            </a:fld>
            <a:endParaRPr lang="en-US"/>
          </a:p>
        </p:txBody>
      </p:sp>
    </p:spTree>
    <p:extLst>
      <p:ext uri="{BB962C8B-B14F-4D97-AF65-F5344CB8AC3E}">
        <p14:creationId xmlns:p14="http://schemas.microsoft.com/office/powerpoint/2010/main" val="360836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Thông tin không gian là rất quan trọng nên chúng ta đã và đang phát triển các công cụ được gọi là hệ thống thông tin địa lý (GIS – Geographic Information Systems) để trợ giúp ta cùng với các kiến thức địa lý mà ta có được.</a:t>
            </a:r>
          </a:p>
          <a:p>
            <a:r>
              <a:rPr lang="en-US"/>
              <a:t>Một hệ thống thông tin địa lý (GIS) giúp chúng ta tập hợp và sử dụng các dữ liệu không gian. Một số thành phần GIS hoàn toàn thuộc về mặt kỹ thuật; chúng bao gồm các thiết bị thu thập dữ liệu rất hiện đại, các mạng lưới giao tiếp tiến bộ và tin học phức tạp. </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27</a:t>
            </a:fld>
            <a:endParaRPr lang="en-US"/>
          </a:p>
        </p:txBody>
      </p:sp>
    </p:spTree>
    <p:extLst>
      <p:ext uri="{BB962C8B-B14F-4D97-AF65-F5344CB8AC3E}">
        <p14:creationId xmlns:p14="http://schemas.microsoft.com/office/powerpoint/2010/main" val="18583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Chìa khóa của tất cả các định nghĩa của GIS là “cái gì” và “ở đâu”. GIS và phân tích không gian có liên quan đến vị trí chính xác và tương đối của các đặc trưng cũng như các đặc điểm, thuộc tính của các đặc trưng đó. Vị trí của các đối tượng không gian quan trọng như các dòng sông, suối có thể được ghi lại, kể cả các thông tin có liên quan như kích thước, tốc độ dòng chảy, chất lượng nước hay các loài các được tìm thấy trong sông, suối đó. </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28</a:t>
            </a:fld>
            <a:endParaRPr lang="en-US"/>
          </a:p>
        </p:txBody>
      </p:sp>
    </p:spTree>
    <p:extLst>
      <p:ext uri="{BB962C8B-B14F-4D97-AF65-F5344CB8AC3E}">
        <p14:creationId xmlns:p14="http://schemas.microsoft.com/office/powerpoint/2010/main" val="2555734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GIS là gì?</a:t>
            </a:r>
          </a:p>
          <a:p>
            <a:pPr lvl="1"/>
            <a:r>
              <a:rPr lang="en-US"/>
              <a:t>Một hệ thống thông tin địa lý là một công cụ cho việc tạo ra và sử dụng thông tin không gian. Tuy nhiên, hiện nay có nhiều định nghĩa, quan niệm hay cách nhìn nhận và cách hiểu khác nhau về GIS do GIS là một công nghệ mới phát triển nhanh, có ứng dụng trong nhiều lĩnh vực hoạt động của con người; với mục đích thực hành, GIS có thể được định nghĩa như sau: </a:t>
            </a:r>
            <a:r>
              <a:rPr lang="en-US" b="1" i="1"/>
              <a:t>một hệ thống dựa vào máy tính để trợ giúp cho công tác thu thập, bảo vệ, lưu trữ, phân tích, xuất và phân phối dữ liệu và thông tin không gian</a:t>
            </a:r>
            <a:r>
              <a:rPr lang="en-US" i="1"/>
              <a:t>.</a:t>
            </a:r>
          </a:p>
          <a:p>
            <a:pPr lvl="1"/>
            <a:r>
              <a:rPr lang="en-US"/>
              <a:t>Mỗi người sử dụng GIS có thể quyết định đặc tính nào là quan trọng và cái gì là quan trọng đối với chúng.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29</a:t>
            </a:fld>
            <a:endParaRPr lang="en-US"/>
          </a:p>
        </p:txBody>
      </p:sp>
    </p:spTree>
    <p:extLst>
      <p:ext uri="{BB962C8B-B14F-4D97-AF65-F5344CB8AC3E}">
        <p14:creationId xmlns:p14="http://schemas.microsoft.com/office/powerpoint/2010/main" val="427307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07540"/>
            <a:ext cx="9144000" cy="1180120"/>
          </a:xfrm>
        </p:spPr>
        <p:txBody>
          <a:bodyPr>
            <a:normAutofit/>
          </a:bodyPr>
          <a:lstStyle/>
          <a:p>
            <a:pPr algn="ctr">
              <a:spcBef>
                <a:spcPts val="1200"/>
              </a:spcBef>
            </a:pPr>
            <a:r>
              <a:rPr lang="en-US" sz="3200" b="1">
                <a:latin typeface="Arial" panose="020B0604020202020204" pitchFamily="34" charset="0"/>
                <a:cs typeface="Arial" panose="020B0604020202020204" pitchFamily="34" charset="0"/>
              </a:rPr>
              <a:t>GIỚI THIỆU VỀ GIS</a:t>
            </a:r>
          </a:p>
        </p:txBody>
      </p:sp>
      <p:sp>
        <p:nvSpPr>
          <p:cNvPr id="7" name="Date Placeholder 6">
            <a:extLst>
              <a:ext uri="{FF2B5EF4-FFF2-40B4-BE49-F238E27FC236}">
                <a16:creationId xmlns:a16="http://schemas.microsoft.com/office/drawing/2014/main" id="{11BD2BCE-3BC4-420B-BD60-E8CBF0F2D2D0}"/>
              </a:ext>
            </a:extLst>
          </p:cNvPr>
          <p:cNvSpPr>
            <a:spLocks noGrp="1"/>
          </p:cNvSpPr>
          <p:nvPr>
            <p:ph type="dt" sz="half" idx="10"/>
          </p:nvPr>
        </p:nvSpPr>
        <p:spPr/>
        <p:txBody>
          <a:bodyPr/>
          <a:lstStyle/>
          <a:p>
            <a:fld id="{F248A40E-D7D9-4608-AB84-CC60B60A7494}" type="datetime1">
              <a:rPr lang="en-US" smtClean="0"/>
              <a:t>1/15/2024</a:t>
            </a:fld>
            <a:endParaRPr lang="en-US"/>
          </a:p>
        </p:txBody>
      </p:sp>
      <p:sp>
        <p:nvSpPr>
          <p:cNvPr id="8" name="Slide Number Placeholder 7">
            <a:extLst>
              <a:ext uri="{FF2B5EF4-FFF2-40B4-BE49-F238E27FC236}">
                <a16:creationId xmlns:a16="http://schemas.microsoft.com/office/drawing/2014/main" id="{B14B286F-E7B3-4FEE-B4FC-3B37E979982B}"/>
              </a:ext>
            </a:extLst>
          </p:cNvPr>
          <p:cNvSpPr>
            <a:spLocks noGrp="1"/>
          </p:cNvSpPr>
          <p:nvPr>
            <p:ph type="sldNum" sz="quarter" idx="12"/>
          </p:nvPr>
        </p:nvSpPr>
        <p:spPr/>
        <p:txBody>
          <a:bodyPr/>
          <a:lstStyle/>
          <a:p>
            <a:fld id="{0FF54DE5-C571-48E8-A5BC-B369434E2F44}" type="slidenum">
              <a:rPr lang="en-US" smtClean="0"/>
              <a:t>3</a:t>
            </a:fld>
            <a:endParaRPr lang="en-US"/>
          </a:p>
        </p:txBody>
      </p:sp>
      <p:sp>
        <p:nvSpPr>
          <p:cNvPr id="11" name="Title 5">
            <a:extLst>
              <a:ext uri="{FF2B5EF4-FFF2-40B4-BE49-F238E27FC236}">
                <a16:creationId xmlns:a16="http://schemas.microsoft.com/office/drawing/2014/main" id="{98808D68-3098-4B43-81CF-1F0014E93E8F}"/>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TR</a:t>
            </a:r>
            <a:r>
              <a:rPr lang="vi-VN" sz="2000">
                <a:solidFill>
                  <a:srgbClr val="514843"/>
                </a:solidFill>
                <a:latin typeface="Arial" panose="020B0604020202020204" pitchFamily="34" charset="0"/>
                <a:ea typeface="Verdana" panose="020B0604030504040204" pitchFamily="34" charset="0"/>
                <a:cs typeface="Arial" panose="020B0604020202020204" pitchFamily="34" charset="0"/>
              </a:rPr>
              <a:t>Ư</a:t>
            </a: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rgbClr val="514843"/>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12" name="Picture 11">
            <a:extLst>
              <a:ext uri="{FF2B5EF4-FFF2-40B4-BE49-F238E27FC236}">
                <a16:creationId xmlns:a16="http://schemas.microsoft.com/office/drawing/2014/main" id="{CF9EFDFB-0043-4F9D-9D69-08443B1B98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704" y="290110"/>
            <a:ext cx="724769" cy="520162"/>
          </a:xfrm>
          <a:prstGeom prst="rect">
            <a:avLst/>
          </a:prstGeom>
        </p:spPr>
      </p:pic>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Nguồn gốc và sự phát triển của GIS</a:t>
            </a:r>
          </a:p>
          <a:p>
            <a:pPr lvl="1"/>
            <a:r>
              <a:rPr lang="en-US"/>
              <a:t>GIS được khai phá vào những năm 1960 từ một sáng kiến bản đồ hóa công tác quản lý rừng của người Canada. GIS tiếp tục được phát triển thông qua việc tìm kiếm của các nhà nghiên cứu ở các trường đại học và chính phủ Canada, Mỹ và các quốc gia khác nhằm mục đích giới thiệu các yếu tố địa lý của Trái đất bằng cách sử dụng một hệ cơ sở dữ liệu máy tính, hiển thị nó trên thiết bị đầu cuối của máy tính và vẽ bản đồ ra giấy.</a:t>
            </a:r>
          </a:p>
          <a:p>
            <a:pPr lvl="1"/>
            <a:r>
              <a:rPr lang="en-US"/>
              <a:t>Họ cũng đã phát triển các chương trình máy tính để tìm kiếm và phân tích các dữ liệu này một cách nhanh chóng. Đến những năm 1970, một số hợp tác đã được thiết lập để phát triển và bán các hệ thống máy tính sử dụng cho việc vẽ bản đồ và phân tích.</a:t>
            </a:r>
          </a:p>
          <a:p>
            <a:pPr lvl="1"/>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30</a:t>
            </a:fld>
            <a:endParaRPr lang="en-US"/>
          </a:p>
        </p:txBody>
      </p:sp>
    </p:spTree>
    <p:extLst>
      <p:ext uri="{BB962C8B-B14F-4D97-AF65-F5344CB8AC3E}">
        <p14:creationId xmlns:p14="http://schemas.microsoft.com/office/powerpoint/2010/main" val="285693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Nguồn gốc và sự phát triển của GIS</a:t>
            </a:r>
          </a:p>
          <a:p>
            <a:pPr lvl="1"/>
            <a:r>
              <a:rPr lang="en-US"/>
              <a:t>Ban đầu, chỉ các cơ quan chính phủ, các ngành phục vụ cộng đồng và các tập đoàn lớn mới có thể có khả năng sử dụng GIS bởi vì chi phí cao. Trên nền tảng các máy chủ và máy tính con, một trạm nghiên cứu GIS điển hình đòi hỏi một chi phí hơn 100 ngàn đôla, bao gồm tất cả các phần cứng, phần mềm và công tác đào tạo.</a:t>
            </a:r>
          </a:p>
          <a:p>
            <a:pPr lvl="1"/>
            <a:r>
              <a:rPr lang="en-US"/>
              <a:t>Tuy nhiên, thị trường GIS được mở rộng một cách mạnh mẽ vào đầu những năm 1980 nhờ vào các tạp chí thương mại, các hội nghị và các sự hợp tác chuyên nghiệp truyền bá cho toàn thế giới về các lợi ích của GIS. GIS phát triển nhanh như nấm cùng với sự xuất hiện của máy tính cá nhân và các phần mềm GIS. Và chi phí của các phần mềm đã giảm trong khi số lượng người sử dụng ngày càng gia tăng.</a:t>
            </a:r>
          </a:p>
          <a:p>
            <a:pPr lvl="1"/>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31</a:t>
            </a:fld>
            <a:endParaRPr lang="en-US"/>
          </a:p>
        </p:txBody>
      </p:sp>
    </p:spTree>
    <p:extLst>
      <p:ext uri="{BB962C8B-B14F-4D97-AF65-F5344CB8AC3E}">
        <p14:creationId xmlns:p14="http://schemas.microsoft.com/office/powerpoint/2010/main" val="223943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Nguồn gốc và sự phát triển của GIS</a:t>
            </a:r>
          </a:p>
          <a:p>
            <a:pPr lvl="1"/>
            <a:r>
              <a:rPr lang="en-US"/>
              <a:t>Hệ GIS điển hình được thiết lập trên một số khái niệm cơ bản sau:</a:t>
            </a:r>
          </a:p>
          <a:p>
            <a:pPr lvl="2"/>
            <a:r>
              <a:rPr lang="en-US"/>
              <a:t>Các đặc điểm của thế giới thực trên bề mặt Trái đất được mô tả lại trên một hệ quy chiếu bản đồ và được lưu lại trong máy tính. Đồng thời, máy tính cũng lưu lại lưới chiếu và các thuộc tính của các đặc điểm bản đồ đó để có thể trả lời các câu hỏi như “chúng ở đâu?” và “chúng là cái gì?”.</a:t>
            </a:r>
          </a:p>
          <a:p>
            <a:pPr lvl="2"/>
            <a:r>
              <a:rPr lang="en-US"/>
              <a:t>Các đặc điểm bản đồ có thể được hiển thị hoặc vẽ ra khi ta kết hợp bất kỳ hai hay nhiều đối tượng và hầu như trên bất kỳ một tỷ lệ bản đồ. Tin học hóa các dữ liệu bản đồ phải được sử dụng một cách linh hoạt hơn so với các bản đồ giấy truyền thống.</a:t>
            </a:r>
          </a:p>
          <a:p>
            <a:pPr lvl="2"/>
            <a:r>
              <a:rPr lang="en-US"/>
              <a:t>GIS có khả năng phân tích các mối quan hệ trong không gian giữa các đặc điểm bản đồ.</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32</a:t>
            </a:fld>
            <a:endParaRPr lang="en-US"/>
          </a:p>
        </p:txBody>
      </p:sp>
    </p:spTree>
    <p:extLst>
      <p:ext uri="{BB962C8B-B14F-4D97-AF65-F5344CB8AC3E}">
        <p14:creationId xmlns:p14="http://schemas.microsoft.com/office/powerpoint/2010/main" val="128552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Một số công cụ phổ biến của GIS</a:t>
            </a:r>
          </a:p>
          <a:p>
            <a:pPr lvl="1"/>
            <a:r>
              <a:rPr lang="en-US"/>
              <a:t>Việc sử dụng GIS đã trở nên phổ biến và lan rộng trong vòng 2 thập kỷ qua. GIS được sử dụng trong nhiều lĩnh vực khác nhau, từ khảo cổ học cho đến động vật học và nhiều ứng dụng mới của GIS tiếp tục xuất hiện.</a:t>
            </a:r>
          </a:p>
          <a:p>
            <a:pPr lvl="1"/>
            <a:r>
              <a:rPr lang="en-US"/>
              <a:t>GIS là những công cụ cần thiết trong kinh doanh, hoạt động của chính phủ, giáo dục và các tổ chức phi lợi nhuận; và việc sử dụng GIS đang trở nên có tính bắt buộc trong nhiều trường hợp.</a:t>
            </a:r>
          </a:p>
          <a:p>
            <a:pPr lvl="1"/>
            <a:r>
              <a:rPr lang="en-US"/>
              <a:t>GIS được sử dụng chống lại tội ác, bảo vệ các loài bị nguy hiểm, giảm thiểu sự ô nhiễm, đối phó với các tai biến thiên nhiên, phân tích sự lan truyền bệnh dịch AIDS và để cải thiện sức khỏe cộng đồng; tóm lại, GIS là phương tiện để giải quyết một số vấn đề xã hội cấp bách của chúng ta.</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33</a:t>
            </a:fld>
            <a:endParaRPr lang="en-US"/>
          </a:p>
        </p:txBody>
      </p:sp>
    </p:spTree>
    <p:extLst>
      <p:ext uri="{BB962C8B-B14F-4D97-AF65-F5344CB8AC3E}">
        <p14:creationId xmlns:p14="http://schemas.microsoft.com/office/powerpoint/2010/main" val="5746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34</a:t>
            </a:fld>
            <a:endParaRPr lang="en-US"/>
          </a:p>
        </p:txBody>
      </p:sp>
      <p:pic>
        <p:nvPicPr>
          <p:cNvPr id="4098" name="Picture 2" descr="http://ashui.com/mag/images/stories/201606/langxenket4.jpg">
            <a:extLst>
              <a:ext uri="{FF2B5EF4-FFF2-40B4-BE49-F238E27FC236}">
                <a16:creationId xmlns:a16="http://schemas.microsoft.com/office/drawing/2014/main" id="{C881DD95-9895-4695-A529-233D1F67A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14" y="1519282"/>
            <a:ext cx="8442036" cy="38194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C7A7BB5-1768-42EC-9C2B-86B94C7509BE}"/>
              </a:ext>
            </a:extLst>
          </p:cNvPr>
          <p:cNvSpPr txBox="1"/>
          <p:nvPr/>
        </p:nvSpPr>
        <p:spPr>
          <a:xfrm>
            <a:off x="1396524" y="5338717"/>
            <a:ext cx="6349815" cy="307777"/>
          </a:xfrm>
          <a:prstGeom prst="rect">
            <a:avLst/>
          </a:prstGeom>
          <a:noFill/>
        </p:spPr>
        <p:txBody>
          <a:bodyPr wrap="none" rtlCol="0">
            <a:spAutoFit/>
          </a:bodyPr>
          <a:lstStyle/>
          <a:p>
            <a:r>
              <a:rPr lang="en-US" sz="1400" i="1"/>
              <a:t>Khu vực làng Văn Phú chụp từ vệ tinh năm 2002 (ảnh trái) và 2016 (ảnh phải)</a:t>
            </a:r>
          </a:p>
        </p:txBody>
      </p:sp>
    </p:spTree>
    <p:extLst>
      <p:ext uri="{BB962C8B-B14F-4D97-AF65-F5344CB8AC3E}">
        <p14:creationId xmlns:p14="http://schemas.microsoft.com/office/powerpoint/2010/main" val="362668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35</a:t>
            </a:fld>
            <a:endParaRPr lang="en-US"/>
          </a:p>
        </p:txBody>
      </p:sp>
      <p:sp>
        <p:nvSpPr>
          <p:cNvPr id="7" name="TextBox 6">
            <a:extLst>
              <a:ext uri="{FF2B5EF4-FFF2-40B4-BE49-F238E27FC236}">
                <a16:creationId xmlns:a16="http://schemas.microsoft.com/office/drawing/2014/main" id="{2C7A7BB5-1768-42EC-9C2B-86B94C7509BE}"/>
              </a:ext>
            </a:extLst>
          </p:cNvPr>
          <p:cNvSpPr txBox="1"/>
          <p:nvPr/>
        </p:nvSpPr>
        <p:spPr>
          <a:xfrm>
            <a:off x="1382095" y="5366494"/>
            <a:ext cx="6378669" cy="307777"/>
          </a:xfrm>
          <a:prstGeom prst="rect">
            <a:avLst/>
          </a:prstGeom>
          <a:noFill/>
        </p:spPr>
        <p:txBody>
          <a:bodyPr wrap="none" rtlCol="0">
            <a:spAutoFit/>
          </a:bodyPr>
          <a:lstStyle/>
          <a:p>
            <a:r>
              <a:rPr lang="en-US" sz="1400" i="1"/>
              <a:t>Khu vực làng Hoà Mục chụp từ vệ tinh năm 2000 (ảnh trái) và 2016 (ảnh phải)</a:t>
            </a:r>
            <a:endParaRPr lang="en-US" sz="1100" i="1"/>
          </a:p>
        </p:txBody>
      </p:sp>
      <p:pic>
        <p:nvPicPr>
          <p:cNvPr id="5122" name="Picture 2" descr="http://ashui.com/mag/images/stories/201606/langxenket1.jpg">
            <a:extLst>
              <a:ext uri="{FF2B5EF4-FFF2-40B4-BE49-F238E27FC236}">
                <a16:creationId xmlns:a16="http://schemas.microsoft.com/office/drawing/2014/main" id="{2D98C4DC-556D-4FF3-814E-B281A220D3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194" y="1449661"/>
            <a:ext cx="8146473" cy="395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17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dirty="0" err="1"/>
              <a:t>Tại</a:t>
            </a:r>
            <a:r>
              <a:rPr lang="en-US" dirty="0"/>
              <a:t> </a:t>
            </a:r>
            <a:r>
              <a:rPr lang="en-US" dirty="0" err="1"/>
              <a:t>sao</a:t>
            </a:r>
            <a:r>
              <a:rPr lang="en-US" dirty="0"/>
              <a:t> </a:t>
            </a:r>
            <a:r>
              <a:rPr lang="en-US" dirty="0" err="1"/>
              <a:t>chúng</a:t>
            </a:r>
            <a:r>
              <a:rPr lang="en-US" dirty="0"/>
              <a:t> ta </a:t>
            </a:r>
            <a:r>
              <a:rPr lang="en-US" dirty="0" err="1"/>
              <a:t>cần</a:t>
            </a:r>
            <a:r>
              <a:rPr lang="en-US" dirty="0"/>
              <a:t> GIS</a:t>
            </a:r>
          </a:p>
          <a:p>
            <a:pPr lvl="1"/>
            <a:r>
              <a:rPr lang="en-US" dirty="0"/>
              <a:t>GIS </a:t>
            </a:r>
            <a:r>
              <a:rPr lang="en-US" dirty="0" err="1"/>
              <a:t>là</a:t>
            </a:r>
            <a:r>
              <a:rPr lang="en-US" dirty="0"/>
              <a:t> </a:t>
            </a:r>
            <a:r>
              <a:rPr lang="en-US" dirty="0" err="1"/>
              <a:t>cần</a:t>
            </a:r>
            <a:r>
              <a:rPr lang="en-US" dirty="0"/>
              <a:t> </a:t>
            </a:r>
            <a:r>
              <a:rPr lang="en-US" dirty="0" err="1"/>
              <a:t>thiết</a:t>
            </a:r>
            <a:r>
              <a:rPr lang="en-US" dirty="0"/>
              <a:t> </a:t>
            </a:r>
            <a:r>
              <a:rPr lang="en-US" dirty="0" err="1"/>
              <a:t>phần</a:t>
            </a:r>
            <a:r>
              <a:rPr lang="en-US" dirty="0"/>
              <a:t> </a:t>
            </a:r>
            <a:r>
              <a:rPr lang="en-US" dirty="0" err="1"/>
              <a:t>nào</a:t>
            </a:r>
            <a:r>
              <a:rPr lang="en-US" dirty="0"/>
              <a:t> </a:t>
            </a:r>
            <a:r>
              <a:rPr lang="en-US" dirty="0" err="1"/>
              <a:t>đó</a:t>
            </a:r>
            <a:r>
              <a:rPr lang="en-US" dirty="0"/>
              <a:t> </a:t>
            </a:r>
            <a:r>
              <a:rPr lang="en-US" dirty="0" err="1"/>
              <a:t>bởi</a:t>
            </a:r>
            <a:r>
              <a:rPr lang="en-US" dirty="0"/>
              <a:t> </a:t>
            </a:r>
            <a:r>
              <a:rPr lang="en-US" dirty="0" err="1"/>
              <a:t>vì</a:t>
            </a:r>
            <a:r>
              <a:rPr lang="en-US" dirty="0"/>
              <a:t> </a:t>
            </a:r>
            <a:r>
              <a:rPr lang="en-US" dirty="0" err="1"/>
              <a:t>dân</a:t>
            </a:r>
            <a:r>
              <a:rPr lang="en-US" dirty="0"/>
              <a:t> </a:t>
            </a:r>
            <a:r>
              <a:rPr lang="en-US" dirty="0" err="1"/>
              <a:t>số</a:t>
            </a:r>
            <a:r>
              <a:rPr lang="en-US" dirty="0"/>
              <a:t> </a:t>
            </a:r>
            <a:r>
              <a:rPr lang="en-US" dirty="0" err="1"/>
              <a:t>trên</a:t>
            </a:r>
            <a:r>
              <a:rPr lang="en-US" dirty="0"/>
              <a:t> </a:t>
            </a:r>
            <a:r>
              <a:rPr lang="en-US" dirty="0" err="1"/>
              <a:t>thế</a:t>
            </a:r>
            <a:r>
              <a:rPr lang="en-US" dirty="0"/>
              <a:t> </a:t>
            </a:r>
            <a:r>
              <a:rPr lang="en-US" dirty="0" err="1"/>
              <a:t>giới</a:t>
            </a:r>
            <a:r>
              <a:rPr lang="en-US" dirty="0"/>
              <a:t> </a:t>
            </a:r>
            <a:r>
              <a:rPr lang="en-US" dirty="0" err="1"/>
              <a:t>đang</a:t>
            </a:r>
            <a:r>
              <a:rPr lang="en-US" dirty="0"/>
              <a:t> </a:t>
            </a:r>
            <a:r>
              <a:rPr lang="en-US" dirty="0" err="1"/>
              <a:t>tăng</a:t>
            </a:r>
            <a:r>
              <a:rPr lang="en-US" dirty="0"/>
              <a:t> </a:t>
            </a:r>
            <a:r>
              <a:rPr lang="en-US" dirty="0" err="1"/>
              <a:t>nhanh</a:t>
            </a:r>
            <a:r>
              <a:rPr lang="en-US" dirty="0"/>
              <a:t> </a:t>
            </a:r>
            <a:r>
              <a:rPr lang="en-US" dirty="0" err="1"/>
              <a:t>và</a:t>
            </a:r>
            <a:r>
              <a:rPr lang="en-US" dirty="0"/>
              <a:t> </a:t>
            </a:r>
            <a:r>
              <a:rPr lang="en-US" dirty="0" err="1"/>
              <a:t>công</a:t>
            </a:r>
            <a:r>
              <a:rPr lang="en-US" dirty="0"/>
              <a:t> </a:t>
            </a:r>
            <a:r>
              <a:rPr lang="en-US" dirty="0" err="1"/>
              <a:t>nghệ</a:t>
            </a:r>
            <a:r>
              <a:rPr lang="en-US" dirty="0"/>
              <a:t> </a:t>
            </a:r>
            <a:r>
              <a:rPr lang="en-US" dirty="0" err="1"/>
              <a:t>đang</a:t>
            </a:r>
            <a:r>
              <a:rPr lang="en-US" dirty="0"/>
              <a:t> ở </a:t>
            </a:r>
            <a:r>
              <a:rPr lang="en-US" dirty="0" err="1"/>
              <a:t>trình</a:t>
            </a:r>
            <a:r>
              <a:rPr lang="en-US" dirty="0"/>
              <a:t> </a:t>
            </a:r>
            <a:r>
              <a:rPr lang="en-US" dirty="0" err="1"/>
              <a:t>độ</a:t>
            </a:r>
            <a:r>
              <a:rPr lang="en-US" dirty="0"/>
              <a:t> </a:t>
            </a:r>
            <a:r>
              <a:rPr lang="en-US" dirty="0" err="1"/>
              <a:t>cao</a:t>
            </a:r>
            <a:r>
              <a:rPr lang="en-US" dirty="0"/>
              <a:t> </a:t>
            </a:r>
            <a:r>
              <a:rPr lang="en-US" dirty="0" err="1"/>
              <a:t>trong</a:t>
            </a:r>
            <a:r>
              <a:rPr lang="en-US" dirty="0"/>
              <a:t> </a:t>
            </a:r>
            <a:r>
              <a:rPr lang="en-US" dirty="0" err="1"/>
              <a:t>khi</a:t>
            </a:r>
            <a:r>
              <a:rPr lang="en-US" dirty="0"/>
              <a:t> </a:t>
            </a:r>
            <a:r>
              <a:rPr lang="en-US" dirty="0" err="1"/>
              <a:t>các</a:t>
            </a:r>
            <a:r>
              <a:rPr lang="en-US" dirty="0"/>
              <a:t> </a:t>
            </a:r>
            <a:r>
              <a:rPr lang="en-US" dirty="0" err="1"/>
              <a:t>tài</a:t>
            </a:r>
            <a:r>
              <a:rPr lang="en-US" dirty="0"/>
              <a:t> </a:t>
            </a:r>
            <a:r>
              <a:rPr lang="en-US" dirty="0" err="1"/>
              <a:t>nguyên</a:t>
            </a:r>
            <a:r>
              <a:rPr lang="en-US" dirty="0"/>
              <a:t>, </a:t>
            </a:r>
            <a:r>
              <a:rPr lang="en-US" dirty="0" err="1"/>
              <a:t>đặc</a:t>
            </a:r>
            <a:r>
              <a:rPr lang="en-US" dirty="0"/>
              <a:t> </a:t>
            </a:r>
            <a:r>
              <a:rPr lang="en-US" dirty="0" err="1"/>
              <a:t>biệt</a:t>
            </a:r>
            <a:r>
              <a:rPr lang="en-US" dirty="0"/>
              <a:t> </a:t>
            </a:r>
            <a:r>
              <a:rPr lang="en-US" dirty="0" err="1"/>
              <a:t>là</a:t>
            </a:r>
            <a:r>
              <a:rPr lang="en-US" dirty="0"/>
              <a:t> </a:t>
            </a:r>
            <a:r>
              <a:rPr lang="en-US" dirty="0" err="1"/>
              <a:t>không</a:t>
            </a:r>
            <a:r>
              <a:rPr lang="en-US" dirty="0"/>
              <a:t> </a:t>
            </a:r>
            <a:r>
              <a:rPr lang="en-US" dirty="0" err="1"/>
              <a:t>khí</a:t>
            </a:r>
            <a:r>
              <a:rPr lang="en-US" dirty="0"/>
              <a:t> </a:t>
            </a:r>
            <a:r>
              <a:rPr lang="en-US" dirty="0" err="1"/>
              <a:t>và</a:t>
            </a:r>
            <a:r>
              <a:rPr lang="en-US" dirty="0"/>
              <a:t> </a:t>
            </a:r>
            <a:r>
              <a:rPr lang="en-US" dirty="0" err="1"/>
              <a:t>đất</a:t>
            </a:r>
            <a:r>
              <a:rPr lang="en-US" dirty="0"/>
              <a:t> </a:t>
            </a:r>
            <a:r>
              <a:rPr lang="en-US" dirty="0" err="1"/>
              <a:t>đang</a:t>
            </a:r>
            <a:r>
              <a:rPr lang="en-US" dirty="0"/>
              <a:t> ở </a:t>
            </a:r>
            <a:r>
              <a:rPr lang="en-US" dirty="0" err="1"/>
              <a:t>trong</a:t>
            </a:r>
            <a:r>
              <a:rPr lang="en-US" dirty="0"/>
              <a:t> </a:t>
            </a:r>
            <a:r>
              <a:rPr lang="en-US" dirty="0" err="1"/>
              <a:t>tình</a:t>
            </a:r>
            <a:r>
              <a:rPr lang="en-US" dirty="0"/>
              <a:t> </a:t>
            </a:r>
            <a:r>
              <a:rPr lang="en-US" dirty="0" err="1"/>
              <a:t>trạng</a:t>
            </a:r>
            <a:r>
              <a:rPr lang="en-US" dirty="0"/>
              <a:t> </a:t>
            </a:r>
            <a:r>
              <a:rPr lang="en-US" dirty="0" err="1"/>
              <a:t>giới</a:t>
            </a:r>
            <a:r>
              <a:rPr lang="en-US" dirty="0"/>
              <a:t> </a:t>
            </a:r>
            <a:r>
              <a:rPr lang="en-US" dirty="0" err="1"/>
              <a:t>hạn</a:t>
            </a:r>
            <a:r>
              <a:rPr lang="en-US" dirty="0"/>
              <a:t> do </a:t>
            </a:r>
            <a:r>
              <a:rPr lang="en-US" dirty="0" err="1"/>
              <a:t>hoạt</a:t>
            </a:r>
            <a:r>
              <a:rPr lang="en-US" dirty="0"/>
              <a:t> </a:t>
            </a:r>
            <a:r>
              <a:rPr lang="en-US" dirty="0" err="1"/>
              <a:t>động</a:t>
            </a:r>
            <a:r>
              <a:rPr lang="en-US" dirty="0"/>
              <a:t> </a:t>
            </a:r>
            <a:r>
              <a:rPr lang="en-US" dirty="0" err="1"/>
              <a:t>của</a:t>
            </a:r>
            <a:r>
              <a:rPr lang="en-US" dirty="0"/>
              <a:t> con </a:t>
            </a:r>
            <a:r>
              <a:rPr lang="en-US" dirty="0" err="1"/>
              <a:t>người</a:t>
            </a:r>
            <a:r>
              <a:rPr lang="en-US" dirty="0"/>
              <a:t>. </a:t>
            </a:r>
            <a:r>
              <a:rPr lang="en-US" dirty="0" err="1"/>
              <a:t>Dân</a:t>
            </a:r>
            <a:r>
              <a:rPr lang="en-US" dirty="0"/>
              <a:t> </a:t>
            </a:r>
            <a:r>
              <a:rPr lang="en-US" dirty="0" err="1"/>
              <a:t>số</a:t>
            </a:r>
            <a:r>
              <a:rPr lang="en-US" dirty="0"/>
              <a:t> </a:t>
            </a:r>
            <a:r>
              <a:rPr lang="en-US" dirty="0" err="1"/>
              <a:t>thế</a:t>
            </a:r>
            <a:r>
              <a:rPr lang="en-US" dirty="0"/>
              <a:t> </a:t>
            </a:r>
            <a:r>
              <a:rPr lang="en-US" dirty="0" err="1"/>
              <a:t>giới</a:t>
            </a:r>
            <a:r>
              <a:rPr lang="en-US" dirty="0"/>
              <a:t> </a:t>
            </a:r>
            <a:r>
              <a:rPr lang="en-US" dirty="0" err="1"/>
              <a:t>đã</a:t>
            </a:r>
            <a:r>
              <a:rPr lang="en-US" dirty="0"/>
              <a:t> </a:t>
            </a:r>
            <a:r>
              <a:rPr lang="en-US" dirty="0" err="1"/>
              <a:t>tăng</a:t>
            </a:r>
            <a:r>
              <a:rPr lang="en-US" dirty="0"/>
              <a:t> </a:t>
            </a:r>
            <a:r>
              <a:rPr lang="en-US" dirty="0" err="1"/>
              <a:t>gấp</a:t>
            </a:r>
            <a:r>
              <a:rPr lang="en-US" dirty="0"/>
              <a:t> </a:t>
            </a:r>
            <a:r>
              <a:rPr lang="en-US" dirty="0" err="1"/>
              <a:t>đôi</a:t>
            </a:r>
            <a:r>
              <a:rPr lang="en-US" dirty="0"/>
              <a:t> </a:t>
            </a:r>
            <a:r>
              <a:rPr lang="en-US" dirty="0" err="1"/>
              <a:t>trong</a:t>
            </a:r>
            <a:r>
              <a:rPr lang="en-US" dirty="0"/>
              <a:t> 50 </a:t>
            </a:r>
            <a:r>
              <a:rPr lang="en-US" dirty="0" err="1"/>
              <a:t>năm</a:t>
            </a:r>
            <a:r>
              <a:rPr lang="en-US" dirty="0"/>
              <a:t> qua </a:t>
            </a:r>
            <a:r>
              <a:rPr lang="en-US" dirty="0" err="1"/>
              <a:t>và</a:t>
            </a:r>
            <a:r>
              <a:rPr lang="en-US" dirty="0"/>
              <a:t> </a:t>
            </a:r>
            <a:r>
              <a:rPr lang="en-US" dirty="0" err="1"/>
              <a:t>đạt</a:t>
            </a:r>
            <a:r>
              <a:rPr lang="en-US" dirty="0"/>
              <a:t> </a:t>
            </a:r>
            <a:r>
              <a:rPr lang="en-US" dirty="0" err="1"/>
              <a:t>mức</a:t>
            </a:r>
            <a:r>
              <a:rPr lang="en-US" dirty="0"/>
              <a:t> 6 </a:t>
            </a:r>
            <a:r>
              <a:rPr lang="en-US" dirty="0" err="1"/>
              <a:t>tỉ</a:t>
            </a:r>
            <a:r>
              <a:rPr lang="en-US" dirty="0"/>
              <a:t> </a:t>
            </a:r>
            <a:r>
              <a:rPr lang="en-US" dirty="0" err="1"/>
              <a:t>người</a:t>
            </a:r>
            <a:r>
              <a:rPr lang="en-US" dirty="0"/>
              <a:t> </a:t>
            </a:r>
            <a:r>
              <a:rPr lang="en-US" dirty="0" err="1"/>
              <a:t>và</a:t>
            </a:r>
            <a:r>
              <a:rPr lang="en-US" dirty="0"/>
              <a:t> </a:t>
            </a:r>
            <a:r>
              <a:rPr lang="en-US" dirty="0" err="1"/>
              <a:t>dường</a:t>
            </a:r>
            <a:r>
              <a:rPr lang="en-US" dirty="0"/>
              <a:t> </a:t>
            </a:r>
            <a:r>
              <a:rPr lang="en-US" dirty="0" err="1"/>
              <a:t>như</a:t>
            </a:r>
            <a:r>
              <a:rPr lang="en-US" dirty="0"/>
              <a:t> </a:t>
            </a:r>
            <a:r>
              <a:rPr lang="en-US" dirty="0" err="1"/>
              <a:t>chúng</a:t>
            </a:r>
            <a:r>
              <a:rPr lang="en-US" dirty="0"/>
              <a:t> ta </a:t>
            </a:r>
            <a:r>
              <a:rPr lang="en-US" dirty="0" err="1"/>
              <a:t>sẽ</a:t>
            </a:r>
            <a:r>
              <a:rPr lang="en-US" dirty="0"/>
              <a:t> </a:t>
            </a:r>
            <a:r>
              <a:rPr lang="en-US" dirty="0" err="1"/>
              <a:t>có</a:t>
            </a:r>
            <a:r>
              <a:rPr lang="en-US" dirty="0"/>
              <a:t> </a:t>
            </a:r>
            <a:r>
              <a:rPr lang="en-US" dirty="0" err="1"/>
              <a:t>thêm</a:t>
            </a:r>
            <a:r>
              <a:rPr lang="en-US" dirty="0"/>
              <a:t> 5 </a:t>
            </a:r>
            <a:r>
              <a:rPr lang="en-US" dirty="0" err="1"/>
              <a:t>tỉ</a:t>
            </a:r>
            <a:r>
              <a:rPr lang="en-US" dirty="0"/>
              <a:t> </a:t>
            </a:r>
            <a:r>
              <a:rPr lang="en-US" dirty="0" err="1"/>
              <a:t>người</a:t>
            </a:r>
            <a:r>
              <a:rPr lang="en-US" dirty="0"/>
              <a:t> </a:t>
            </a:r>
            <a:r>
              <a:rPr lang="en-US" dirty="0" err="1"/>
              <a:t>nữa</a:t>
            </a:r>
            <a:r>
              <a:rPr lang="en-US" dirty="0"/>
              <a:t> </a:t>
            </a:r>
            <a:r>
              <a:rPr lang="en-US" dirty="0" err="1"/>
              <a:t>trong</a:t>
            </a:r>
            <a:r>
              <a:rPr lang="en-US" dirty="0"/>
              <a:t> </a:t>
            </a:r>
            <a:r>
              <a:rPr lang="en-US" dirty="0" err="1"/>
              <a:t>vòng</a:t>
            </a:r>
            <a:r>
              <a:rPr lang="en-US" dirty="0"/>
              <a:t> 50 </a:t>
            </a:r>
            <a:r>
              <a:rPr lang="en-US" dirty="0" err="1"/>
              <a:t>năm</a:t>
            </a:r>
            <a:r>
              <a:rPr lang="en-US" dirty="0"/>
              <a:t> </a:t>
            </a:r>
            <a:r>
              <a:rPr lang="en-US" dirty="0" err="1"/>
              <a:t>tới</a:t>
            </a:r>
            <a:r>
              <a:rPr lang="en-US" dirty="0"/>
              <a:t>.</a:t>
            </a:r>
          </a:p>
          <a:p>
            <a:pPr lvl="1"/>
            <a:r>
              <a:rPr lang="en-US" dirty="0"/>
              <a:t>GIS </a:t>
            </a:r>
            <a:r>
              <a:rPr lang="en-US" dirty="0" err="1"/>
              <a:t>giúp</a:t>
            </a:r>
            <a:r>
              <a:rPr lang="en-US" dirty="0"/>
              <a:t> </a:t>
            </a:r>
            <a:r>
              <a:rPr lang="en-US" dirty="0" err="1"/>
              <a:t>chúng</a:t>
            </a:r>
            <a:r>
              <a:rPr lang="en-US" dirty="0"/>
              <a:t> ta </a:t>
            </a:r>
            <a:r>
              <a:rPr lang="en-US" dirty="0" err="1"/>
              <a:t>xác</a:t>
            </a:r>
            <a:r>
              <a:rPr lang="en-US" dirty="0"/>
              <a:t> </a:t>
            </a:r>
            <a:r>
              <a:rPr lang="en-US" dirty="0" err="1"/>
              <a:t>định</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môi</a:t>
            </a:r>
            <a:r>
              <a:rPr lang="en-US" dirty="0"/>
              <a:t> </a:t>
            </a:r>
            <a:r>
              <a:rPr lang="en-US" dirty="0" err="1"/>
              <a:t>trường</a:t>
            </a:r>
            <a:r>
              <a:rPr lang="en-US" dirty="0"/>
              <a:t> </a:t>
            </a:r>
            <a:r>
              <a:rPr lang="en-US" dirty="0" err="1"/>
              <a:t>bằng</a:t>
            </a:r>
            <a:r>
              <a:rPr lang="en-US" dirty="0"/>
              <a:t> </a:t>
            </a:r>
            <a:r>
              <a:rPr lang="en-US" dirty="0" err="1"/>
              <a:t>cách</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thông</a:t>
            </a:r>
            <a:r>
              <a:rPr lang="en-US" dirty="0"/>
              <a:t> tin </a:t>
            </a:r>
            <a:r>
              <a:rPr lang="en-US" dirty="0" err="1"/>
              <a:t>chủ</a:t>
            </a:r>
            <a:r>
              <a:rPr lang="en-US" dirty="0"/>
              <a:t> </a:t>
            </a:r>
            <a:r>
              <a:rPr lang="en-US" dirty="0" err="1"/>
              <a:t>yếu</a:t>
            </a:r>
            <a:r>
              <a:rPr lang="en-US" dirty="0"/>
              <a:t> </a:t>
            </a:r>
            <a:r>
              <a:rPr lang="en-US" dirty="0" err="1"/>
              <a:t>về</a:t>
            </a:r>
            <a:r>
              <a:rPr lang="en-US" dirty="0"/>
              <a:t> </a:t>
            </a:r>
            <a:r>
              <a:rPr lang="en-US" dirty="0" err="1"/>
              <a:t>nơi</a:t>
            </a:r>
            <a:r>
              <a:rPr lang="en-US" dirty="0"/>
              <a:t> </a:t>
            </a:r>
            <a:r>
              <a:rPr lang="en-US" dirty="0" err="1"/>
              <a:t>mà</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đó</a:t>
            </a:r>
            <a:r>
              <a:rPr lang="en-US" dirty="0"/>
              <a:t> </a:t>
            </a:r>
            <a:r>
              <a:rPr lang="en-US" dirty="0" err="1"/>
              <a:t>xảy</a:t>
            </a:r>
            <a:r>
              <a:rPr lang="en-US" dirty="0"/>
              <a:t> </a:t>
            </a:r>
            <a:r>
              <a:rPr lang="en-US" dirty="0" err="1"/>
              <a:t>ra</a:t>
            </a:r>
            <a:r>
              <a:rPr lang="en-US" dirty="0"/>
              <a:t> </a:t>
            </a:r>
            <a:r>
              <a:rPr lang="en-US" dirty="0" err="1"/>
              <a:t>và</a:t>
            </a:r>
            <a:r>
              <a:rPr lang="en-US" dirty="0"/>
              <a:t> ai </a:t>
            </a:r>
            <a:r>
              <a:rPr lang="en-US" dirty="0" err="1"/>
              <a:t>bị</a:t>
            </a:r>
            <a:r>
              <a:rPr lang="en-US" dirty="0"/>
              <a:t> </a:t>
            </a:r>
            <a:r>
              <a:rPr lang="en-US" dirty="0" err="1"/>
              <a:t>tác</a:t>
            </a:r>
            <a:r>
              <a:rPr lang="en-US" dirty="0"/>
              <a:t> </a:t>
            </a:r>
            <a:r>
              <a:rPr lang="en-US" dirty="0" err="1"/>
              <a:t>động</a:t>
            </a:r>
            <a:r>
              <a:rPr lang="en-US" dirty="0"/>
              <a:t> </a:t>
            </a:r>
            <a:r>
              <a:rPr lang="en-US" dirty="0" err="1"/>
              <a:t>bởi</a:t>
            </a:r>
            <a:r>
              <a:rPr lang="en-US" dirty="0"/>
              <a:t> </a:t>
            </a:r>
            <a:r>
              <a:rPr lang="en-US" dirty="0" err="1"/>
              <a:t>chúng</a:t>
            </a:r>
            <a:r>
              <a:rPr lang="en-US" dirty="0"/>
              <a:t>. GIS </a:t>
            </a:r>
            <a:r>
              <a:rPr lang="en-US" dirty="0" err="1"/>
              <a:t>giúp</a:t>
            </a:r>
            <a:r>
              <a:rPr lang="en-US" dirty="0"/>
              <a:t> ta </a:t>
            </a:r>
            <a:r>
              <a:rPr lang="en-US" dirty="0" err="1"/>
              <a:t>xác</a:t>
            </a:r>
            <a:r>
              <a:rPr lang="en-US" dirty="0"/>
              <a:t> </a:t>
            </a:r>
            <a:r>
              <a:rPr lang="en-US" dirty="0" err="1"/>
              <a:t>định</a:t>
            </a:r>
            <a:r>
              <a:rPr lang="en-US" dirty="0"/>
              <a:t> </a:t>
            </a:r>
            <a:r>
              <a:rPr lang="en-US" dirty="0" err="1"/>
              <a:t>nguồn</a:t>
            </a:r>
            <a:r>
              <a:rPr lang="en-US" dirty="0"/>
              <a:t>, </a:t>
            </a:r>
            <a:r>
              <a:rPr lang="en-US" dirty="0" err="1"/>
              <a:t>vị</a:t>
            </a:r>
            <a:r>
              <a:rPr lang="en-US" dirty="0"/>
              <a:t> </a:t>
            </a:r>
            <a:r>
              <a:rPr lang="en-US" dirty="0" err="1"/>
              <a:t>trí</a:t>
            </a:r>
            <a:r>
              <a:rPr lang="en-US" dirty="0"/>
              <a:t> </a:t>
            </a:r>
            <a:r>
              <a:rPr lang="en-US" dirty="0" err="1"/>
              <a:t>và</a:t>
            </a:r>
            <a:r>
              <a:rPr lang="en-US" dirty="0"/>
              <a:t> </a:t>
            </a:r>
            <a:r>
              <a:rPr lang="en-US" dirty="0" err="1"/>
              <a:t>quy</a:t>
            </a:r>
            <a:r>
              <a:rPr lang="en-US" dirty="0"/>
              <a:t> </a:t>
            </a:r>
            <a:r>
              <a:rPr lang="en-US" dirty="0" err="1"/>
              <a:t>mô</a:t>
            </a:r>
            <a:r>
              <a:rPr lang="en-US" dirty="0"/>
              <a:t> </a:t>
            </a:r>
            <a:r>
              <a:rPr lang="en-US" dirty="0" err="1"/>
              <a:t>của</a:t>
            </a:r>
            <a:r>
              <a:rPr lang="en-US" dirty="0"/>
              <a:t> </a:t>
            </a:r>
            <a:r>
              <a:rPr lang="en-US" dirty="0" err="1"/>
              <a:t>các</a:t>
            </a:r>
            <a:r>
              <a:rPr lang="en-US" dirty="0"/>
              <a:t> </a:t>
            </a:r>
            <a:r>
              <a:rPr lang="en-US" dirty="0" err="1"/>
              <a:t>tác</a:t>
            </a:r>
            <a:r>
              <a:rPr lang="en-US" dirty="0"/>
              <a:t> </a:t>
            </a:r>
            <a:r>
              <a:rPr lang="en-US" dirty="0" err="1"/>
              <a:t>động</a:t>
            </a:r>
            <a:r>
              <a:rPr lang="en-US" dirty="0"/>
              <a:t> </a:t>
            </a:r>
            <a:r>
              <a:rPr lang="en-US" dirty="0" err="1"/>
              <a:t>môi</a:t>
            </a:r>
            <a:r>
              <a:rPr lang="en-US" dirty="0"/>
              <a:t> </a:t>
            </a:r>
            <a:r>
              <a:rPr lang="en-US" dirty="0" err="1"/>
              <a:t>trường</a:t>
            </a:r>
            <a:r>
              <a:rPr lang="en-US" dirty="0"/>
              <a:t> </a:t>
            </a:r>
            <a:r>
              <a:rPr lang="en-US" dirty="0" err="1"/>
              <a:t>có</a:t>
            </a:r>
            <a:r>
              <a:rPr lang="en-US" dirty="0"/>
              <a:t> </a:t>
            </a:r>
            <a:r>
              <a:rPr lang="en-US" dirty="0" err="1"/>
              <a:t>hại</a:t>
            </a:r>
            <a:r>
              <a:rPr lang="en-US" dirty="0"/>
              <a:t>, </a:t>
            </a:r>
            <a:r>
              <a:rPr lang="en-US" dirty="0" err="1"/>
              <a:t>và</a:t>
            </a:r>
            <a:r>
              <a:rPr lang="en-US" dirty="0"/>
              <a:t> </a:t>
            </a:r>
            <a:r>
              <a:rPr lang="en-US" dirty="0" err="1"/>
              <a:t>có</a:t>
            </a:r>
            <a:r>
              <a:rPr lang="en-US" dirty="0"/>
              <a:t> </a:t>
            </a:r>
            <a:r>
              <a:rPr lang="en-US" dirty="0" err="1"/>
              <a:t>thể</a:t>
            </a:r>
            <a:r>
              <a:rPr lang="en-US" dirty="0"/>
              <a:t> </a:t>
            </a:r>
            <a:r>
              <a:rPr lang="en-US" dirty="0" err="1"/>
              <a:t>giúp</a:t>
            </a:r>
            <a:r>
              <a:rPr lang="en-US" dirty="0"/>
              <a:t> ta </a:t>
            </a:r>
            <a:r>
              <a:rPr lang="en-US" dirty="0" err="1"/>
              <a:t>đưa</a:t>
            </a:r>
            <a:r>
              <a:rPr lang="en-US" dirty="0"/>
              <a:t> </a:t>
            </a:r>
            <a:r>
              <a:rPr lang="en-US" dirty="0" err="1"/>
              <a:t>ra</a:t>
            </a:r>
            <a:r>
              <a:rPr lang="en-US" dirty="0"/>
              <a:t> </a:t>
            </a:r>
            <a:r>
              <a:rPr lang="en-US" dirty="0" err="1"/>
              <a:t>kế</a:t>
            </a:r>
            <a:r>
              <a:rPr lang="en-US" dirty="0"/>
              <a:t> </a:t>
            </a:r>
            <a:r>
              <a:rPr lang="en-US" dirty="0" err="1"/>
              <a:t>hoạch</a:t>
            </a:r>
            <a:r>
              <a:rPr lang="en-US" dirty="0"/>
              <a:t> </a:t>
            </a:r>
            <a:r>
              <a:rPr lang="en-US" dirty="0" err="1"/>
              <a:t>hành</a:t>
            </a:r>
            <a:r>
              <a:rPr lang="en-US" dirty="0"/>
              <a:t> </a:t>
            </a:r>
            <a:r>
              <a:rPr lang="en-US" dirty="0" err="1"/>
              <a:t>động</a:t>
            </a:r>
            <a:r>
              <a:rPr lang="en-US" dirty="0"/>
              <a:t> </a:t>
            </a:r>
            <a:r>
              <a:rPr lang="en-US" dirty="0" err="1"/>
              <a:t>để</a:t>
            </a:r>
            <a:r>
              <a:rPr lang="en-US" dirty="0"/>
              <a:t> </a:t>
            </a:r>
            <a:r>
              <a:rPr lang="en-US" dirty="0" err="1"/>
              <a:t>quan</a:t>
            </a:r>
            <a:r>
              <a:rPr lang="en-US" dirty="0"/>
              <a:t> </a:t>
            </a:r>
            <a:r>
              <a:rPr lang="en-US" dirty="0" err="1"/>
              <a:t>trắc</a:t>
            </a:r>
            <a:r>
              <a:rPr lang="en-US" dirty="0"/>
              <a:t>, </a:t>
            </a:r>
            <a:r>
              <a:rPr lang="en-US" dirty="0" err="1"/>
              <a:t>quản</a:t>
            </a:r>
            <a:r>
              <a:rPr lang="en-US" dirty="0"/>
              <a:t> </a:t>
            </a:r>
            <a:r>
              <a:rPr lang="en-US" dirty="0" err="1"/>
              <a:t>lý</a:t>
            </a:r>
            <a:r>
              <a:rPr lang="en-US" dirty="0"/>
              <a:t> </a:t>
            </a:r>
            <a:r>
              <a:rPr lang="en-US" dirty="0" err="1"/>
              <a:t>và</a:t>
            </a:r>
            <a:r>
              <a:rPr lang="en-US" dirty="0"/>
              <a:t> </a:t>
            </a:r>
            <a:r>
              <a:rPr lang="en-US" dirty="0" err="1"/>
              <a:t>giảm</a:t>
            </a:r>
            <a:r>
              <a:rPr lang="en-US" dirty="0"/>
              <a:t> </a:t>
            </a:r>
            <a:r>
              <a:rPr lang="en-US" dirty="0" err="1"/>
              <a:t>thiểu</a:t>
            </a:r>
            <a:r>
              <a:rPr lang="en-US" dirty="0"/>
              <a:t> </a:t>
            </a:r>
            <a:r>
              <a:rPr lang="en-US" dirty="0" err="1"/>
              <a:t>các</a:t>
            </a:r>
            <a:r>
              <a:rPr lang="en-US" dirty="0"/>
              <a:t> </a:t>
            </a:r>
            <a:r>
              <a:rPr lang="en-US" dirty="0" err="1"/>
              <a:t>thiệt</a:t>
            </a:r>
            <a:r>
              <a:rPr lang="en-US" dirty="0"/>
              <a:t> </a:t>
            </a:r>
            <a:r>
              <a:rPr lang="en-US" dirty="0" err="1"/>
              <a:t>hại</a:t>
            </a:r>
            <a:r>
              <a:rPr lang="en-US" dirty="0"/>
              <a:t> </a:t>
            </a:r>
            <a:r>
              <a:rPr lang="en-US" dirty="0" err="1"/>
              <a:t>môi</a:t>
            </a:r>
            <a:r>
              <a:rPr lang="en-US" dirty="0"/>
              <a:t> </a:t>
            </a:r>
            <a:r>
              <a:rPr lang="en-US" dirty="0" err="1"/>
              <a:t>trường</a:t>
            </a:r>
            <a:r>
              <a:rPr lang="en-US" dirty="0"/>
              <a:t>.</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36</a:t>
            </a:fld>
            <a:endParaRPr lang="en-US"/>
          </a:p>
        </p:txBody>
      </p:sp>
    </p:spTree>
    <p:extLst>
      <p:ext uri="{BB962C8B-B14F-4D97-AF65-F5344CB8AC3E}">
        <p14:creationId xmlns:p14="http://schemas.microsoft.com/office/powerpoint/2010/main" val="29517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37</a:t>
            </a:fld>
            <a:endParaRPr lang="en-US"/>
          </a:p>
        </p:txBody>
      </p:sp>
      <p:pic>
        <p:nvPicPr>
          <p:cNvPr id="2" name="Picture 1">
            <a:extLst>
              <a:ext uri="{FF2B5EF4-FFF2-40B4-BE49-F238E27FC236}">
                <a16:creationId xmlns:a16="http://schemas.microsoft.com/office/drawing/2014/main" id="{70FEF8FD-C9F2-4E20-A89B-5060285A9F4C}"/>
              </a:ext>
            </a:extLst>
          </p:cNvPr>
          <p:cNvPicPr>
            <a:picLocks noChangeAspect="1"/>
          </p:cNvPicPr>
          <p:nvPr/>
        </p:nvPicPr>
        <p:blipFill>
          <a:blip r:embed="rId3"/>
          <a:stretch>
            <a:fillRect/>
          </a:stretch>
        </p:blipFill>
        <p:spPr>
          <a:xfrm>
            <a:off x="1586609" y="1416040"/>
            <a:ext cx="5969646" cy="4449339"/>
          </a:xfrm>
          <a:prstGeom prst="rect">
            <a:avLst/>
          </a:prstGeom>
        </p:spPr>
      </p:pic>
      <p:sp>
        <p:nvSpPr>
          <p:cNvPr id="5" name="TextBox 4">
            <a:extLst>
              <a:ext uri="{FF2B5EF4-FFF2-40B4-BE49-F238E27FC236}">
                <a16:creationId xmlns:a16="http://schemas.microsoft.com/office/drawing/2014/main" id="{E7576C73-0C2F-4DC8-80C2-349E11787066}"/>
              </a:ext>
            </a:extLst>
          </p:cNvPr>
          <p:cNvSpPr txBox="1"/>
          <p:nvPr/>
        </p:nvSpPr>
        <p:spPr>
          <a:xfrm>
            <a:off x="1006196" y="5856431"/>
            <a:ext cx="7130472" cy="523220"/>
          </a:xfrm>
          <a:prstGeom prst="rect">
            <a:avLst/>
          </a:prstGeom>
          <a:noFill/>
        </p:spPr>
        <p:txBody>
          <a:bodyPr wrap="square" rtlCol="0">
            <a:spAutoFit/>
          </a:bodyPr>
          <a:lstStyle/>
          <a:p>
            <a:pPr algn="ctr"/>
            <a:r>
              <a:rPr lang="en-US" sz="1400" i="1"/>
              <a:t>Ảnh vệ tinh chụp cộng đồng ven biển vùng Banda Aceh, Indonesia ngày 23/06/2004 (trái) và ngày 28/12/2004 (phải) bị thiệt hại nặng nề sau khi xảy ra sóng thần</a:t>
            </a:r>
            <a:endParaRPr lang="en-US" sz="1400"/>
          </a:p>
        </p:txBody>
      </p:sp>
    </p:spTree>
    <p:extLst>
      <p:ext uri="{BB962C8B-B14F-4D97-AF65-F5344CB8AC3E}">
        <p14:creationId xmlns:p14="http://schemas.microsoft.com/office/powerpoint/2010/main" val="416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1. </a:t>
            </a:r>
            <a:r>
              <a:rPr lang="en-US" sz="2800"/>
              <a:t>Giới thiệu</a:t>
            </a:r>
            <a:endParaRPr lang="en-US" sz="3050"/>
          </a:p>
        </p:txBody>
      </p:sp>
      <p:sp>
        <p:nvSpPr>
          <p:cNvPr id="14" name="Content Placeholder 13"/>
          <p:cNvSpPr>
            <a:spLocks noGrp="1"/>
          </p:cNvSpPr>
          <p:nvPr>
            <p:ph idx="1"/>
          </p:nvPr>
        </p:nvSpPr>
        <p:spPr/>
        <p:txBody>
          <a:bodyPr>
            <a:normAutofit/>
          </a:bodyPr>
          <a:lstStyle/>
          <a:p>
            <a:r>
              <a:rPr lang="en-US"/>
              <a:t>Tại sao chúng ta cần GIS</a:t>
            </a:r>
          </a:p>
          <a:p>
            <a:pPr lvl="1"/>
            <a:r>
              <a:rPr lang="en-US"/>
              <a:t>Các tác động của con người lên môi trường đã tạo nên áp lực về mặt xã hội và điều đó có vai trò thúc đẩy mạnh đối với việc thông qua GIS như là một giải pháp.</a:t>
            </a:r>
          </a:p>
          <a:p>
            <a:pPr lvl="1"/>
            <a:r>
              <a:rPr lang="en-US"/>
              <a:t>Nhiều doanh nghiệp cần GIS vì họ cố gắng gia tăng hiệu quả trong việc phân phối sản phẩm và dịch vụ của mình. Các doanh nghiệp bán lẻ tiến hành đặt các cửa hàng của mình dựa vào một số yếu tố không gian có liên quan như: các khách hàng tiềm năng phân bố ở đâu? Khu vực phân phối của các doanh nghiệp đối thủ là đâu? Đâu là các vị trí tiềm năng cho một cửa tiệm mới? Luồng giao thông nào gần với các cửa tiệm hiện nay và việc đỗ xe và mua sắm ở các cửa hàng đó có dễ dàng hay không?</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38</a:t>
            </a:fld>
            <a:endParaRPr lang="en-US"/>
          </a:p>
        </p:txBody>
      </p:sp>
    </p:spTree>
    <p:extLst>
      <p:ext uri="{BB962C8B-B14F-4D97-AF65-F5344CB8AC3E}">
        <p14:creationId xmlns:p14="http://schemas.microsoft.com/office/powerpoint/2010/main" val="192493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39</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a:p>
            <a:pPr lvl="1"/>
            <a:r>
              <a:rPr lang="en-US"/>
              <a:t>Một hệ thống thông tin địa lý bao gồm phần cứng, phần mềm, dữ liệu, con người và bộ quy định ở cấp độ tổ chức. Các hợp phần này phải được hợp nhất tốt để phục vụ cho việc sử dụng GIS hiệu quả; và sự phát triển và tương thích của các hợp phần là một quá trình lặp đi lặp lại theo chiều hướng phát triển liên tục.</a:t>
            </a:r>
          </a:p>
          <a:p>
            <a:pPr lvl="1"/>
            <a:r>
              <a:rPr lang="en-US"/>
              <a:t>Việc lựa chọn và trang bị phần cứng và phần mềm thường là những bước dễ dàng nhất và nhanh nhất trong quá trình phát triển một hệ GIS. Việc thu thập và tổ chức dữ liệu, phát triển nhân sự và thiết lập các quy định cho vấn đề sử dụng GIS thường khó khăn hơn và tốn nhiều thời gian hơn.</a:t>
            </a:r>
          </a:p>
        </p:txBody>
      </p:sp>
    </p:spTree>
    <p:extLst>
      <p:ext uri="{BB962C8B-B14F-4D97-AF65-F5344CB8AC3E}">
        <p14:creationId xmlns:p14="http://schemas.microsoft.com/office/powerpoint/2010/main" val="201960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dirty="0" err="1"/>
              <a:t>Nội</a:t>
            </a:r>
            <a:r>
              <a:rPr lang="en-US" sz="3050" dirty="0"/>
              <a:t> dung </a:t>
            </a:r>
            <a:r>
              <a:rPr lang="en-US" sz="3050" dirty="0" err="1"/>
              <a:t>lý</a:t>
            </a:r>
            <a:r>
              <a:rPr lang="en-US" sz="3050" dirty="0"/>
              <a:t> </a:t>
            </a:r>
            <a:r>
              <a:rPr lang="en-US" sz="3050" dirty="0" err="1"/>
              <a:t>thuyết</a:t>
            </a:r>
            <a:endParaRPr lang="en-US" sz="3050" dirty="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a:t>
            </a:fld>
            <a:endParaRPr lang="en-US"/>
          </a:p>
        </p:txBody>
      </p:sp>
      <p:sp>
        <p:nvSpPr>
          <p:cNvPr id="5" name="Content Placeholder 4">
            <a:extLst>
              <a:ext uri="{FF2B5EF4-FFF2-40B4-BE49-F238E27FC236}">
                <a16:creationId xmlns:a16="http://schemas.microsoft.com/office/drawing/2014/main" id="{965AE190-465A-4D4A-9311-4EDEF9330A5A}"/>
              </a:ext>
            </a:extLst>
          </p:cNvPr>
          <p:cNvSpPr>
            <a:spLocks noGrp="1"/>
          </p:cNvSpPr>
          <p:nvPr>
            <p:ph idx="1"/>
          </p:nvPr>
        </p:nvSpPr>
        <p:spPr>
          <a:xfrm>
            <a:off x="828676" y="1362694"/>
            <a:ext cx="7486650" cy="4800600"/>
          </a:xfrm>
          <a:noFill/>
        </p:spPr>
        <p:txBody>
          <a:bodyPr>
            <a:noAutofit/>
          </a:bodyPr>
          <a:lstStyle/>
          <a:p>
            <a:pPr marL="0" indent="0" algn="ctr">
              <a:spcBef>
                <a:spcPts val="0"/>
              </a:spcBef>
              <a:buNone/>
            </a:pPr>
            <a:r>
              <a:rPr lang="vi-VN" sz="1800" b="1" dirty="0">
                <a:solidFill>
                  <a:schemeClr val="tx2"/>
                </a:solidFill>
              </a:rPr>
              <a:t>Chương 1. Tổng quan về hệ thống thông tin địa lý</a:t>
            </a:r>
            <a:r>
              <a:rPr lang="vi-VN" sz="1800" dirty="0">
                <a:solidFill>
                  <a:schemeClr val="tx2"/>
                </a:solidFill>
              </a:rPr>
              <a:t>	</a:t>
            </a:r>
            <a:endParaRPr lang="en-US" sz="1800" dirty="0">
              <a:solidFill>
                <a:schemeClr val="tx2"/>
              </a:solidFill>
            </a:endParaRPr>
          </a:p>
          <a:p>
            <a:pPr marL="0" indent="0" algn="ctr">
              <a:spcBef>
                <a:spcPts val="0"/>
              </a:spcBef>
              <a:buNone/>
            </a:pPr>
            <a:endParaRPr lang="vi-VN" sz="1800" dirty="0">
              <a:solidFill>
                <a:schemeClr val="tx2"/>
              </a:solidFill>
            </a:endParaRPr>
          </a:p>
          <a:p>
            <a:pPr marL="0" indent="0">
              <a:spcBef>
                <a:spcPts val="0"/>
              </a:spcBef>
              <a:buNone/>
            </a:pPr>
            <a:r>
              <a:rPr lang="vi-VN" sz="1800" b="1" dirty="0">
                <a:solidFill>
                  <a:srgbClr val="0070C0"/>
                </a:solidFill>
              </a:rPr>
              <a:t>1.1.</a:t>
            </a:r>
            <a:r>
              <a:rPr lang="en-US" sz="1800" b="1" dirty="0">
                <a:solidFill>
                  <a:srgbClr val="0070C0"/>
                </a:solidFill>
              </a:rPr>
              <a:t> </a:t>
            </a:r>
            <a:r>
              <a:rPr lang="vi-VN" sz="1800" b="1" dirty="0">
                <a:solidFill>
                  <a:srgbClr val="0070C0"/>
                </a:solidFill>
              </a:rPr>
              <a:t>Khái niệm về hệ thống thông tin địa lý GIS</a:t>
            </a:r>
            <a:r>
              <a:rPr lang="vi-VN" sz="1800" dirty="0">
                <a:solidFill>
                  <a:schemeClr val="tx2"/>
                </a:solidFill>
              </a:rPr>
              <a:t>	</a:t>
            </a:r>
          </a:p>
          <a:p>
            <a:pPr marL="0" indent="463550">
              <a:spcBef>
                <a:spcPts val="0"/>
              </a:spcBef>
              <a:buNone/>
            </a:pPr>
            <a:r>
              <a:rPr lang="vi-VN" sz="1800" dirty="0">
                <a:solidFill>
                  <a:schemeClr val="tx2"/>
                </a:solidFill>
              </a:rPr>
              <a:t>1.1.1 GIS là gì	</a:t>
            </a:r>
          </a:p>
          <a:p>
            <a:pPr marL="0" indent="463550">
              <a:spcBef>
                <a:spcPts val="0"/>
              </a:spcBef>
              <a:buNone/>
            </a:pPr>
            <a:r>
              <a:rPr lang="vi-VN" sz="1800" dirty="0">
                <a:solidFill>
                  <a:schemeClr val="tx2"/>
                </a:solidFill>
              </a:rPr>
              <a:t>1.1.2 Lịch sử phát triển của GIS	</a:t>
            </a:r>
          </a:p>
          <a:p>
            <a:pPr marL="0" indent="463550">
              <a:spcBef>
                <a:spcPts val="0"/>
              </a:spcBef>
              <a:buNone/>
            </a:pPr>
            <a:r>
              <a:rPr lang="vi-VN" sz="1800" dirty="0">
                <a:solidFill>
                  <a:schemeClr val="tx2"/>
                </a:solidFill>
              </a:rPr>
              <a:t>1.1.3 Lĩnh vực ứng dụng GIS	</a:t>
            </a:r>
          </a:p>
          <a:p>
            <a:pPr marL="0" indent="0">
              <a:spcBef>
                <a:spcPts val="0"/>
              </a:spcBef>
              <a:buNone/>
            </a:pPr>
            <a:r>
              <a:rPr lang="vi-VN" sz="1800" b="1" dirty="0">
                <a:solidFill>
                  <a:srgbClr val="0070C0"/>
                </a:solidFill>
              </a:rPr>
              <a:t>1.2. Các thành phần và chức năng của hệ thống thông tin địa lý</a:t>
            </a:r>
            <a:r>
              <a:rPr lang="vi-VN" sz="1800" dirty="0">
                <a:solidFill>
                  <a:schemeClr val="tx2"/>
                </a:solidFill>
              </a:rPr>
              <a:t>	</a:t>
            </a:r>
          </a:p>
          <a:p>
            <a:pPr marL="0" indent="463550">
              <a:spcBef>
                <a:spcPts val="0"/>
              </a:spcBef>
              <a:buNone/>
            </a:pPr>
            <a:r>
              <a:rPr lang="vi-VN" sz="1800" dirty="0">
                <a:solidFill>
                  <a:schemeClr val="tx2"/>
                </a:solidFill>
              </a:rPr>
              <a:t>1.2.1 Thành phần GIS	</a:t>
            </a:r>
          </a:p>
          <a:p>
            <a:pPr marL="0" indent="463550">
              <a:spcBef>
                <a:spcPts val="0"/>
              </a:spcBef>
              <a:buNone/>
            </a:pPr>
            <a:r>
              <a:rPr lang="vi-VN" sz="1800" dirty="0">
                <a:solidFill>
                  <a:schemeClr val="tx2"/>
                </a:solidFill>
              </a:rPr>
              <a:t>1.2.2 Chức năng chính của GIS	</a:t>
            </a:r>
          </a:p>
          <a:p>
            <a:pPr marL="0" indent="0">
              <a:spcBef>
                <a:spcPts val="0"/>
              </a:spcBef>
              <a:buNone/>
            </a:pPr>
            <a:r>
              <a:rPr lang="vi-VN" sz="1800" b="1" dirty="0">
                <a:solidFill>
                  <a:srgbClr val="0070C0"/>
                </a:solidFill>
              </a:rPr>
              <a:t>1.3 Chuẩn chung cho dữ liệu địa lý	</a:t>
            </a:r>
          </a:p>
          <a:p>
            <a:pPr marL="0" indent="514350">
              <a:spcBef>
                <a:spcPts val="0"/>
              </a:spcBef>
              <a:buNone/>
            </a:pPr>
            <a:r>
              <a:rPr lang="vi-VN" sz="1800" dirty="0">
                <a:solidFill>
                  <a:schemeClr val="tx2"/>
                </a:solidFill>
              </a:rPr>
              <a:t>1.3.1 Chuẩn chung dữ liệu GIS trên thế giới	</a:t>
            </a:r>
          </a:p>
          <a:p>
            <a:pPr marL="0" indent="514350">
              <a:spcBef>
                <a:spcPts val="0"/>
              </a:spcBef>
              <a:buNone/>
            </a:pPr>
            <a:r>
              <a:rPr lang="vi-VN" sz="1800" dirty="0">
                <a:solidFill>
                  <a:schemeClr val="tx2"/>
                </a:solidFill>
              </a:rPr>
              <a:t>1.3.2 Chuẩn chung dữ liệu GIS tại Việt Nam	</a:t>
            </a:r>
          </a:p>
          <a:p>
            <a:pPr marL="0" indent="0">
              <a:spcBef>
                <a:spcPts val="0"/>
              </a:spcBef>
              <a:buNone/>
            </a:pPr>
            <a:r>
              <a:rPr lang="vi-VN" sz="1800" b="1" dirty="0">
                <a:solidFill>
                  <a:srgbClr val="0070C0"/>
                </a:solidFill>
              </a:rPr>
              <a:t>1.4. Khái niệm bản đồ và hệ quy chiếu</a:t>
            </a:r>
            <a:r>
              <a:rPr lang="vi-VN" sz="1800" dirty="0">
                <a:solidFill>
                  <a:schemeClr val="tx2"/>
                </a:solidFill>
              </a:rPr>
              <a:t>	</a:t>
            </a:r>
          </a:p>
          <a:p>
            <a:pPr marL="0" indent="514350">
              <a:spcBef>
                <a:spcPts val="0"/>
              </a:spcBef>
              <a:buNone/>
            </a:pPr>
            <a:r>
              <a:rPr lang="vi-VN" sz="1800" dirty="0">
                <a:solidFill>
                  <a:schemeClr val="tx2"/>
                </a:solidFill>
              </a:rPr>
              <a:t>1.4.1 Hình dạng và kích thước Trái đất	</a:t>
            </a:r>
          </a:p>
          <a:p>
            <a:pPr marL="0" indent="514350">
              <a:spcBef>
                <a:spcPts val="0"/>
              </a:spcBef>
              <a:buNone/>
            </a:pPr>
            <a:r>
              <a:rPr lang="vi-VN" sz="1800" dirty="0">
                <a:solidFill>
                  <a:schemeClr val="tx2"/>
                </a:solidFill>
              </a:rPr>
              <a:t>1.4.2 Hệ tọa độ sử dụng trong trắc địa và phép chiếu bản đồ	</a:t>
            </a:r>
          </a:p>
          <a:p>
            <a:pPr marL="0" indent="514350">
              <a:spcBef>
                <a:spcPts val="0"/>
              </a:spcBef>
              <a:buNone/>
            </a:pPr>
            <a:r>
              <a:rPr lang="vi-VN" sz="1800" dirty="0">
                <a:solidFill>
                  <a:schemeClr val="tx2"/>
                </a:solidFill>
              </a:rPr>
              <a:t>1.4.3  Bản đồ, phép chiếu, hệ tọa độ phẳng	</a:t>
            </a:r>
            <a:endParaRPr lang="en-US" sz="1800" dirty="0">
              <a:solidFill>
                <a:schemeClr val="tx2"/>
              </a:solidFill>
            </a:endParaRPr>
          </a:p>
          <a:p>
            <a:pPr marL="0" indent="0">
              <a:spcBef>
                <a:spcPts val="0"/>
              </a:spcBef>
              <a:buNone/>
            </a:pPr>
            <a:r>
              <a:rPr lang="vi-VN" sz="1800" b="1" dirty="0">
                <a:solidFill>
                  <a:srgbClr val="0070C0"/>
                </a:solidFill>
              </a:rPr>
              <a:t>1.5. Tình hình ứng dụng GIS</a:t>
            </a:r>
            <a:r>
              <a:rPr lang="vi-VN" sz="1800" dirty="0">
                <a:solidFill>
                  <a:schemeClr val="tx2"/>
                </a:solidFill>
              </a:rPr>
              <a:t>	</a:t>
            </a:r>
          </a:p>
          <a:p>
            <a:pPr marL="0" indent="514350">
              <a:spcBef>
                <a:spcPts val="0"/>
              </a:spcBef>
              <a:buNone/>
            </a:pPr>
            <a:r>
              <a:rPr lang="vi-VN" sz="1800" dirty="0">
                <a:solidFill>
                  <a:schemeClr val="tx2"/>
                </a:solidFill>
              </a:rPr>
              <a:t>1.5.1</a:t>
            </a:r>
            <a:r>
              <a:rPr lang="en-US" sz="1800" dirty="0">
                <a:solidFill>
                  <a:schemeClr val="tx2"/>
                </a:solidFill>
              </a:rPr>
              <a:t> </a:t>
            </a:r>
            <a:r>
              <a:rPr lang="vi-VN" sz="1800" dirty="0">
                <a:solidFill>
                  <a:schemeClr val="tx2"/>
                </a:solidFill>
              </a:rPr>
              <a:t>Tình hình ứng dụng GIS tại một số quốc gia	</a:t>
            </a:r>
          </a:p>
          <a:p>
            <a:pPr marL="0" indent="514350">
              <a:spcBef>
                <a:spcPts val="0"/>
              </a:spcBef>
              <a:buNone/>
            </a:pPr>
            <a:r>
              <a:rPr lang="vi-VN" sz="1800" dirty="0">
                <a:solidFill>
                  <a:schemeClr val="tx2"/>
                </a:solidFill>
              </a:rPr>
              <a:t>1.5.2 Tình hình ứng dụng GIS ở Việt Nam	</a:t>
            </a:r>
          </a:p>
          <a:p>
            <a:pPr marL="0" indent="0">
              <a:spcBef>
                <a:spcPts val="0"/>
              </a:spcBef>
              <a:buNone/>
            </a:pPr>
            <a:r>
              <a:rPr lang="vi-VN" sz="1800" b="1" dirty="0">
                <a:solidFill>
                  <a:srgbClr val="0070C0"/>
                </a:solidFill>
              </a:rPr>
              <a:t>1.6. Một số website hữu ích</a:t>
            </a:r>
          </a:p>
          <a:p>
            <a:pPr>
              <a:spcBef>
                <a:spcPts val="0"/>
              </a:spcBef>
            </a:pPr>
            <a:endParaRPr lang="vi-VN" sz="1800" dirty="0">
              <a:solidFill>
                <a:schemeClr val="tx2"/>
              </a:solidFill>
            </a:endParaRPr>
          </a:p>
          <a:p>
            <a:pPr>
              <a:spcBef>
                <a:spcPts val="0"/>
              </a:spcBef>
            </a:pPr>
            <a:endParaRPr lang="en-US" sz="1800" dirty="0">
              <a:solidFill>
                <a:schemeClr val="tx2"/>
              </a:solidFill>
            </a:endParaRPr>
          </a:p>
        </p:txBody>
      </p:sp>
    </p:spTree>
    <p:extLst>
      <p:ext uri="{BB962C8B-B14F-4D97-AF65-F5344CB8AC3E}">
        <p14:creationId xmlns:p14="http://schemas.microsoft.com/office/powerpoint/2010/main" val="165425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40</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p:txBody>
      </p:sp>
      <p:pic>
        <p:nvPicPr>
          <p:cNvPr id="2" name="Picture 1">
            <a:extLst>
              <a:ext uri="{FF2B5EF4-FFF2-40B4-BE49-F238E27FC236}">
                <a16:creationId xmlns:a16="http://schemas.microsoft.com/office/drawing/2014/main" id="{B45AC153-21F6-4F95-B1E2-3ABA582B4D2A}"/>
              </a:ext>
            </a:extLst>
          </p:cNvPr>
          <p:cNvPicPr>
            <a:picLocks noChangeAspect="1"/>
          </p:cNvPicPr>
          <p:nvPr/>
        </p:nvPicPr>
        <p:blipFill>
          <a:blip r:embed="rId3"/>
          <a:stretch>
            <a:fillRect/>
          </a:stretch>
        </p:blipFill>
        <p:spPr>
          <a:xfrm>
            <a:off x="2200561" y="1942903"/>
            <a:ext cx="4742313" cy="4413442"/>
          </a:xfrm>
          <a:prstGeom prst="rect">
            <a:avLst/>
          </a:prstGeom>
        </p:spPr>
      </p:pic>
    </p:spTree>
    <p:extLst>
      <p:ext uri="{BB962C8B-B14F-4D97-AF65-F5344CB8AC3E}">
        <p14:creationId xmlns:p14="http://schemas.microsoft.com/office/powerpoint/2010/main" val="42949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41</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a:p>
            <a:pPr lvl="1"/>
            <a:r>
              <a:rPr lang="en-US"/>
              <a:t>Phần cứng</a:t>
            </a:r>
          </a:p>
          <a:p>
            <a:pPr lvl="2"/>
            <a:r>
              <a:rPr lang="en-US"/>
              <a:t>Phần cứng của GIS được xem là phần cố định mà bằng mắt thường ta có thể dễ dàng thấy được. Nó bao gồm máy tính và các thiết bị ngoại vi.</a:t>
            </a:r>
          </a:p>
          <a:p>
            <a:pPr lvl="2"/>
            <a:r>
              <a:rPr lang="en-US"/>
              <a:t>Máy tính có thể là máy có bất kỳ kích thước nào và có thể do nhiều hãng sản xuất với cấu hình khác nhau. Tuy nhiên, máy tính có cấu hình mạnh là điều mong muốn để sử dụng trong GIS. Các thiết bị ngoại vi bao gồm bàn số hóa, máy quét, máy in và máy vẽ. Các thiết bị này cũng hết sức đa dạng về kích cỡ, kiểu dáng, tốc độ xử lý và độ phân giải do các hãng khác nhau sản xuất. Chúng được kết nối với máy tính để thực hiện việc nhập và xuất dữ liệu.</a:t>
            </a:r>
          </a:p>
        </p:txBody>
      </p:sp>
    </p:spTree>
    <p:extLst>
      <p:ext uri="{BB962C8B-B14F-4D97-AF65-F5344CB8AC3E}">
        <p14:creationId xmlns:p14="http://schemas.microsoft.com/office/powerpoint/2010/main" val="36875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42</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p:txBody>
      </p:sp>
      <p:pic>
        <p:nvPicPr>
          <p:cNvPr id="2" name="Picture 1">
            <a:extLst>
              <a:ext uri="{FF2B5EF4-FFF2-40B4-BE49-F238E27FC236}">
                <a16:creationId xmlns:a16="http://schemas.microsoft.com/office/drawing/2014/main" id="{9C5C28F5-26E4-4039-B26C-A5D2CC5CCA78}"/>
              </a:ext>
            </a:extLst>
          </p:cNvPr>
          <p:cNvPicPr>
            <a:picLocks noChangeAspect="1"/>
          </p:cNvPicPr>
          <p:nvPr/>
        </p:nvPicPr>
        <p:blipFill>
          <a:blip r:embed="rId3"/>
          <a:stretch>
            <a:fillRect/>
          </a:stretch>
        </p:blipFill>
        <p:spPr>
          <a:xfrm>
            <a:off x="1842370" y="1985335"/>
            <a:ext cx="5459260" cy="3892302"/>
          </a:xfrm>
          <a:prstGeom prst="rect">
            <a:avLst/>
          </a:prstGeom>
        </p:spPr>
      </p:pic>
      <p:sp>
        <p:nvSpPr>
          <p:cNvPr id="5" name="TextBox 4">
            <a:extLst>
              <a:ext uri="{FF2B5EF4-FFF2-40B4-BE49-F238E27FC236}">
                <a16:creationId xmlns:a16="http://schemas.microsoft.com/office/drawing/2014/main" id="{5E79314C-24DB-4BAD-9D44-4066C714FBF0}"/>
              </a:ext>
            </a:extLst>
          </p:cNvPr>
          <p:cNvSpPr txBox="1"/>
          <p:nvPr/>
        </p:nvSpPr>
        <p:spPr>
          <a:xfrm>
            <a:off x="2933002" y="5882783"/>
            <a:ext cx="3276859" cy="307777"/>
          </a:xfrm>
          <a:prstGeom prst="rect">
            <a:avLst/>
          </a:prstGeom>
          <a:noFill/>
        </p:spPr>
        <p:txBody>
          <a:bodyPr wrap="none" rtlCol="0">
            <a:spAutoFit/>
          </a:bodyPr>
          <a:lstStyle/>
          <a:p>
            <a:r>
              <a:rPr lang="en-US" sz="1400" i="1"/>
              <a:t>Sơ đồ tổ chức một hệ “phần cứng GIS”</a:t>
            </a:r>
            <a:endParaRPr lang="en-US" sz="1400"/>
          </a:p>
        </p:txBody>
      </p:sp>
    </p:spTree>
    <p:extLst>
      <p:ext uri="{BB962C8B-B14F-4D97-AF65-F5344CB8AC3E}">
        <p14:creationId xmlns:p14="http://schemas.microsoft.com/office/powerpoint/2010/main" val="401473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43</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a:p>
            <a:pPr lvl="1"/>
            <a:r>
              <a:rPr lang="en-US"/>
              <a:t>Phần mềm</a:t>
            </a:r>
          </a:p>
          <a:p>
            <a:pPr lvl="2"/>
            <a:r>
              <a:rPr lang="en-US"/>
              <a:t>Phần mềm GIS rất đa dạng và do nhiều hãng khác nhau sản xuất. Các phần mềm GIS có thể giống nhau ở chức năng, song khác nhau về tên gọi, hệ điều hành hay môi trường hoạt động, giao diện, khuôn dạng dữ liệu không gian và hệ quản trị cơ sở dữ liệu.</a:t>
            </a:r>
          </a:p>
          <a:p>
            <a:pPr lvl="2"/>
            <a:r>
              <a:rPr lang="en-US"/>
              <a:t>Theo thời gian, phần mềm GIS phát triển ngày càng thân thiện với người dùng, toàn diện về chức năng và có khả năng quản lý dữ liệu hiệu quả hơn. Tuy nhiên, sự gia tăng mạnh mẻ về số lượng người bán phần mềm cũng như năng lực quản lý của GIS đã khiến cho sự lựa chọn phần mềm GIS trở thành một quyết định không đơn giản. Để tạo thuận lợi cho việc kết nối, chia sẻ dữ liệu, nên chọn dùng các hệ đã được tin dùng ở nhiều nơi, các hệ mở dễ thích ứng với những thay đổi và dễ xuất nhập, trao đổi dữ liệu với các hệ khác.</a:t>
            </a:r>
          </a:p>
        </p:txBody>
      </p:sp>
    </p:spTree>
    <p:extLst>
      <p:ext uri="{BB962C8B-B14F-4D97-AF65-F5344CB8AC3E}">
        <p14:creationId xmlns:p14="http://schemas.microsoft.com/office/powerpoint/2010/main" val="88957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44</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lstStyle/>
          <a:p>
            <a:r>
              <a:rPr lang="en-US"/>
              <a:t>Thành phần của GIS</a:t>
            </a:r>
          </a:p>
          <a:p>
            <a:pPr lvl="1"/>
            <a:r>
              <a:rPr lang="en-US"/>
              <a:t>Phần mềm</a:t>
            </a:r>
          </a:p>
        </p:txBody>
      </p:sp>
      <p:pic>
        <p:nvPicPr>
          <p:cNvPr id="2" name="Picture 1">
            <a:extLst>
              <a:ext uri="{FF2B5EF4-FFF2-40B4-BE49-F238E27FC236}">
                <a16:creationId xmlns:a16="http://schemas.microsoft.com/office/drawing/2014/main" id="{95D96779-D5DB-4F60-99C5-F662221EBB1E}"/>
              </a:ext>
            </a:extLst>
          </p:cNvPr>
          <p:cNvPicPr>
            <a:picLocks noChangeAspect="1"/>
          </p:cNvPicPr>
          <p:nvPr/>
        </p:nvPicPr>
        <p:blipFill>
          <a:blip r:embed="rId3"/>
          <a:stretch>
            <a:fillRect/>
          </a:stretch>
        </p:blipFill>
        <p:spPr>
          <a:xfrm>
            <a:off x="2872509" y="2049642"/>
            <a:ext cx="5441678" cy="4306699"/>
          </a:xfrm>
          <a:prstGeom prst="rect">
            <a:avLst/>
          </a:prstGeom>
        </p:spPr>
      </p:pic>
    </p:spTree>
    <p:extLst>
      <p:ext uri="{BB962C8B-B14F-4D97-AF65-F5344CB8AC3E}">
        <p14:creationId xmlns:p14="http://schemas.microsoft.com/office/powerpoint/2010/main" val="156685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45</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lnSpcReduction="10000"/>
          </a:bodyPr>
          <a:lstStyle/>
          <a:p>
            <a:r>
              <a:rPr lang="en-US"/>
              <a:t>Thành phần của GIS</a:t>
            </a:r>
          </a:p>
          <a:p>
            <a:pPr lvl="1"/>
            <a:r>
              <a:rPr lang="en-US"/>
              <a:t>Phần dữ liệu</a:t>
            </a:r>
          </a:p>
          <a:p>
            <a:pPr lvl="2"/>
            <a:r>
              <a:rPr lang="en-US"/>
              <a:t>Phần dữ liệu GIS bao gồm dữ liệu không gian và phi không gian.</a:t>
            </a:r>
          </a:p>
          <a:p>
            <a:pPr lvl="2"/>
            <a:r>
              <a:rPr lang="en-US"/>
              <a:t>Dữ liệu không gian là dữ liệu về vị trí của các đối tượng trên mặt đất theo một hệ quy chiếu nào đó. Nó có thể được biểu diễn dưới dạng các ô lưới hay các cặp tọa độ hay cả hai, tùy thuộc vào khả năng của từng phần mềm cụ thể.</a:t>
            </a:r>
          </a:p>
          <a:p>
            <a:pPr lvl="2"/>
            <a:r>
              <a:rPr lang="en-US"/>
              <a:t>Dữ liệu phi không gian là dữ liệu thuộc tính hay dữ liệu mô tả các đối tượng địa lý. Dữ liệu thuộc tính thường được trình bày dưới dạng bảng.</a:t>
            </a:r>
          </a:p>
          <a:p>
            <a:pPr lvl="2"/>
            <a:r>
              <a:rPr lang="en-US"/>
              <a:t>Sự kết nối giữa dữ liệu không gian và phi không gian trong GIS là cơ sở để xác định chính xác các đối tượng địa lý và thực hiện phân tích tổng hợp GIS.</a:t>
            </a:r>
          </a:p>
          <a:p>
            <a:pPr lvl="2"/>
            <a:r>
              <a:rPr lang="en-US"/>
              <a:t>Việc xây dựng một cơ sở dữ liệu GIS là một đầu tư lớn về thời gian, công sức và tiền bạc do vậy, phần dữ liệu GIS phải được quản lý khai thác một cách an toàn, tiện lợi và hiệu quả.</a:t>
            </a:r>
          </a:p>
        </p:txBody>
      </p:sp>
    </p:spTree>
    <p:extLst>
      <p:ext uri="{BB962C8B-B14F-4D97-AF65-F5344CB8AC3E}">
        <p14:creationId xmlns:p14="http://schemas.microsoft.com/office/powerpoint/2010/main" val="43615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46</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Thành phần của GIS</a:t>
            </a:r>
          </a:p>
          <a:p>
            <a:pPr lvl="1"/>
            <a:r>
              <a:rPr lang="en-US"/>
              <a:t>Phần dữ liệu</a:t>
            </a:r>
          </a:p>
          <a:p>
            <a:pPr lvl="2"/>
            <a:r>
              <a:rPr lang="en-US"/>
              <a:t>Bảng sau đây là ví dụ về các loại biến được sử dụng trong GIS</a:t>
            </a:r>
          </a:p>
        </p:txBody>
      </p:sp>
      <p:pic>
        <p:nvPicPr>
          <p:cNvPr id="2" name="Picture 1">
            <a:extLst>
              <a:ext uri="{FF2B5EF4-FFF2-40B4-BE49-F238E27FC236}">
                <a16:creationId xmlns:a16="http://schemas.microsoft.com/office/drawing/2014/main" id="{6C85862A-20D0-41CB-B19E-69F59B3355AF}"/>
              </a:ext>
            </a:extLst>
          </p:cNvPr>
          <p:cNvPicPr>
            <a:picLocks noChangeAspect="1"/>
          </p:cNvPicPr>
          <p:nvPr/>
        </p:nvPicPr>
        <p:blipFill>
          <a:blip r:embed="rId3"/>
          <a:stretch>
            <a:fillRect/>
          </a:stretch>
        </p:blipFill>
        <p:spPr>
          <a:xfrm>
            <a:off x="1973581" y="2918691"/>
            <a:ext cx="6340606" cy="1730165"/>
          </a:xfrm>
          <a:prstGeom prst="rect">
            <a:avLst/>
          </a:prstGeom>
        </p:spPr>
      </p:pic>
    </p:spTree>
    <p:extLst>
      <p:ext uri="{BB962C8B-B14F-4D97-AF65-F5344CB8AC3E}">
        <p14:creationId xmlns:p14="http://schemas.microsoft.com/office/powerpoint/2010/main" val="125798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47</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Thành phần của GIS</a:t>
            </a:r>
          </a:p>
          <a:p>
            <a:pPr lvl="1"/>
            <a:r>
              <a:rPr lang="en-US"/>
              <a:t>Phần chuyên gia</a:t>
            </a:r>
          </a:p>
          <a:p>
            <a:pPr lvl="2"/>
            <a:r>
              <a:rPr lang="en-US"/>
              <a:t>Trong GIS, phần con người còn được biết đến dưới các tên gọi khác như phần não hay phần sống của hệ thống. Con người tham gia vào việc thiết lập, khai thác và bảo trì hệ thống một cách gián tiếp hay trực tiếp. Có hai nhóm người quan trọng trực tiếp quyết định sự tồn tại và phát triển của GIS là người sử dụng và người quản lý sử dụng GIS.</a:t>
            </a:r>
          </a:p>
          <a:p>
            <a:pPr lvl="2"/>
            <a:r>
              <a:rPr lang="en-US"/>
              <a:t>Đội ngũ những người sử dụng GIS bao gồm các thao tác viên, kỹ thuật viên hỗ trợ kỹ thuật và các chuyên gia về các lĩnh vực khác nhau có sử dụng thông tin địa lý. Người sử dụng trở thành một thành phần của GIS khi tiến hành những phép phân tích phức tạp, các thao tác phân tích không gian và mô hình hóa. Hiện tại và trong những năm trước mắt, GIS vẫn sẽ phụ thuộc vào người sử dụng có nắm vững kiến thức về những gì họ đang làm chứ không đơn giản chỉ ấn một nút là đủ.</a:t>
            </a:r>
          </a:p>
        </p:txBody>
      </p:sp>
    </p:spTree>
    <p:extLst>
      <p:ext uri="{BB962C8B-B14F-4D97-AF65-F5344CB8AC3E}">
        <p14:creationId xmlns:p14="http://schemas.microsoft.com/office/powerpoint/2010/main" val="132533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48</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Thành phần của GIS</a:t>
            </a:r>
          </a:p>
          <a:p>
            <a:pPr lvl="1"/>
            <a:r>
              <a:rPr lang="en-US"/>
              <a:t>Phần chuyên gia</a:t>
            </a:r>
          </a:p>
          <a:p>
            <a:pPr lvl="2"/>
            <a:r>
              <a:rPr lang="en-US" b="1" i="1"/>
              <a:t>Người sử dụng hệ thống: </a:t>
            </a:r>
            <a:r>
              <a:rPr lang="en-US"/>
              <a:t>là những người sử dụng GIS để giải quyết các vấn đề không gian. Họ thường là những người được đào tạo tốt về lĩnh vực GIS hay GIS chuyên dụng. Nhiệm vụ chủ yếu của họ là số hóa bản đồ, kiểm tra lỗi, soạn thảo, phân tích dữ liệu thô và đưa ra các giải pháp cuối cùng để truy vấn dữ liệu địa lý.</a:t>
            </a:r>
          </a:p>
          <a:p>
            <a:pPr lvl="2"/>
            <a:r>
              <a:rPr lang="en-US" b="1" i="1"/>
              <a:t>Thao tác viên hệ thống: </a:t>
            </a:r>
            <a:r>
              <a:rPr lang="en-US"/>
              <a:t>có trách nhiệm vận hành hệ thống hàng ngày để người sử dụng hệ thống làm việc hiệu quả. Công việc của họ là sửa chữa khi chương trình bị tắt nghẽn hay là công việc trợ giúp nhân viên thực hiện các phân tích có độ phức tạp cao.</a:t>
            </a:r>
          </a:p>
          <a:p>
            <a:pPr lvl="2"/>
            <a:r>
              <a:rPr lang="en-US" b="1" i="1"/>
              <a:t>Nhà cung cấp GIS: </a:t>
            </a:r>
            <a:r>
              <a:rPr lang="en-US"/>
              <a:t>có trách nhiệm cung cấp phần mềm, cập nhật phần mềm, phương pháp nâng cấp cho hệ thống.</a:t>
            </a:r>
          </a:p>
        </p:txBody>
      </p:sp>
    </p:spTree>
    <p:extLst>
      <p:ext uri="{BB962C8B-B14F-4D97-AF65-F5344CB8AC3E}">
        <p14:creationId xmlns:p14="http://schemas.microsoft.com/office/powerpoint/2010/main" val="412456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49</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Thành phần của GIS</a:t>
            </a:r>
          </a:p>
          <a:p>
            <a:pPr lvl="1"/>
            <a:r>
              <a:rPr lang="en-US"/>
              <a:t>Phần chuyên gia</a:t>
            </a:r>
          </a:p>
          <a:p>
            <a:pPr lvl="2"/>
            <a:r>
              <a:rPr lang="en-US" b="1" i="1"/>
              <a:t>Nhà cung cấp dữ liệu: </a:t>
            </a:r>
            <a:r>
              <a:rPr lang="en-US"/>
              <a:t>có thể là tổ chức Nhà nước hay tư nhân. Thông thường, các công ty tư nhân cung cấp dữ liệu sửa đổi từ dữ liệu các cơ quan Nhà nước để cho phù hợp với ứng dụng cụ thể. Một số dữ liệu này được bán với giá rẻ hay cho không đối với các dự án GIS phi lợi nhuận.</a:t>
            </a:r>
          </a:p>
          <a:p>
            <a:pPr lvl="2"/>
            <a:r>
              <a:rPr lang="en-US" b="1" i="1"/>
              <a:t>Người phát triển ứng dụng: </a:t>
            </a:r>
            <a:r>
              <a:rPr lang="en-US"/>
              <a:t>là những người lập trình viên được đào tạo. Họ xây dựng các giao diện người dùng, làm giảm khó khăn khi thực hiện các thao tác cụ thể trên các hệ thống GIS chuyên nghiệp.</a:t>
            </a:r>
          </a:p>
          <a:p>
            <a:pPr lvl="2"/>
            <a:r>
              <a:rPr lang="en-US" b="1" i="1"/>
              <a:t>Chuyên viên phân tích hệ thống GIS: </a:t>
            </a:r>
            <a:r>
              <a:rPr lang="en-US"/>
              <a:t>là nhóm người chuyên nghiên cứu thiết kế hệ thống. Phần lớn họ là đội ngũ chuyên nghiệp, có trách nhiệm xác định mục tiêu của hệ GIS trong cơ quan, hiệu chỉnh hệ thống, đề xuất kỹ thuật, phân tích đúng đắn, đảm bảo tích hợp tốt hệ thống trong cơ quan.</a:t>
            </a:r>
          </a:p>
        </p:txBody>
      </p:sp>
    </p:spTree>
    <p:extLst>
      <p:ext uri="{BB962C8B-B14F-4D97-AF65-F5344CB8AC3E}">
        <p14:creationId xmlns:p14="http://schemas.microsoft.com/office/powerpoint/2010/main" val="188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986861" y="981577"/>
            <a:ext cx="6219825"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altLang="vi-VN" sz="2250" b="1" dirty="0" err="1">
                <a:solidFill>
                  <a:srgbClr val="0070C0"/>
                </a:solidFill>
              </a:rPr>
              <a:t>Dữ</a:t>
            </a:r>
            <a:r>
              <a:rPr lang="en-US" altLang="vi-VN" sz="2250" b="1" dirty="0">
                <a:solidFill>
                  <a:srgbClr val="0070C0"/>
                </a:solidFill>
              </a:rPr>
              <a:t> </a:t>
            </a:r>
            <a:r>
              <a:rPr lang="en-US" altLang="vi-VN" sz="2250" b="1" dirty="0" err="1">
                <a:solidFill>
                  <a:srgbClr val="0070C0"/>
                </a:solidFill>
              </a:rPr>
              <a:t>liệu</a:t>
            </a:r>
            <a:r>
              <a:rPr lang="en-US" altLang="vi-VN" sz="2250" b="1" dirty="0">
                <a:solidFill>
                  <a:srgbClr val="0070C0"/>
                </a:solidFill>
              </a:rPr>
              <a:t>, </a:t>
            </a:r>
            <a:r>
              <a:rPr lang="en-US" altLang="vi-VN" sz="2250" b="1" dirty="0" err="1">
                <a:solidFill>
                  <a:srgbClr val="0070C0"/>
                </a:solidFill>
              </a:rPr>
              <a:t>thông</a:t>
            </a:r>
            <a:r>
              <a:rPr lang="en-US" altLang="vi-VN" sz="2250" b="1" dirty="0">
                <a:solidFill>
                  <a:srgbClr val="0070C0"/>
                </a:solidFill>
              </a:rPr>
              <a:t> tin </a:t>
            </a:r>
            <a:r>
              <a:rPr lang="en-US" altLang="vi-VN" sz="2250" b="1" dirty="0" err="1">
                <a:solidFill>
                  <a:srgbClr val="0070C0"/>
                </a:solidFill>
              </a:rPr>
              <a:t>và</a:t>
            </a:r>
            <a:r>
              <a:rPr lang="en-US" altLang="vi-VN" sz="2250" b="1" dirty="0">
                <a:solidFill>
                  <a:srgbClr val="0070C0"/>
                </a:solidFill>
              </a:rPr>
              <a:t> </a:t>
            </a:r>
            <a:r>
              <a:rPr lang="en-US" altLang="vi-VN" sz="2250" b="1" dirty="0" err="1">
                <a:solidFill>
                  <a:srgbClr val="0070C0"/>
                </a:solidFill>
              </a:rPr>
              <a:t>hệ</a:t>
            </a:r>
            <a:r>
              <a:rPr lang="en-US" altLang="vi-VN" sz="2250" b="1" dirty="0">
                <a:solidFill>
                  <a:srgbClr val="0070C0"/>
                </a:solidFill>
              </a:rPr>
              <a:t> </a:t>
            </a:r>
            <a:r>
              <a:rPr lang="en-US" altLang="vi-VN" sz="2250" b="1" dirty="0" err="1">
                <a:solidFill>
                  <a:srgbClr val="0070C0"/>
                </a:solidFill>
              </a:rPr>
              <a:t>thống</a:t>
            </a:r>
            <a:r>
              <a:rPr lang="en-US" altLang="vi-VN" sz="2250" b="1" dirty="0">
                <a:solidFill>
                  <a:srgbClr val="0070C0"/>
                </a:solidFill>
              </a:rPr>
              <a:t> </a:t>
            </a:r>
            <a:r>
              <a:rPr lang="en-US" altLang="vi-VN" sz="2250" b="1" dirty="0" err="1">
                <a:solidFill>
                  <a:srgbClr val="0070C0"/>
                </a:solidFill>
              </a:rPr>
              <a:t>thông</a:t>
            </a:r>
            <a:r>
              <a:rPr lang="en-US" altLang="vi-VN" sz="2250" b="1" dirty="0">
                <a:solidFill>
                  <a:srgbClr val="0070C0"/>
                </a:solidFill>
              </a:rPr>
              <a:t> tin?</a:t>
            </a:r>
          </a:p>
        </p:txBody>
      </p:sp>
      <p:sp>
        <p:nvSpPr>
          <p:cNvPr id="12" name="Text Box 5"/>
          <p:cNvSpPr txBox="1">
            <a:spLocks noChangeArrowheads="1"/>
          </p:cNvSpPr>
          <p:nvPr/>
        </p:nvSpPr>
        <p:spPr bwMode="auto">
          <a:xfrm>
            <a:off x="3544866" y="4855291"/>
            <a:ext cx="532817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57175" indent="-257175">
              <a:lnSpc>
                <a:spcPct val="80000"/>
              </a:lnSpc>
              <a:spcBef>
                <a:spcPts val="900"/>
              </a:spcBef>
              <a:buClr>
                <a:schemeClr val="hlink"/>
              </a:buClr>
              <a:buFont typeface="Wingdings" panose="05000000000000000000" pitchFamily="2" charset="2"/>
              <a:buChar char="§"/>
            </a:pPr>
            <a:r>
              <a:rPr lang="en-US" altLang="en-US" sz="1500" b="1" dirty="0" err="1">
                <a:solidFill>
                  <a:srgbClr val="FF8B18"/>
                </a:solidFill>
                <a:latin typeface="Arial" panose="020B0604020202020204" pitchFamily="34" charset="0"/>
                <a:cs typeface="Arial" panose="020B0604020202020204" pitchFamily="34" charset="0"/>
              </a:rPr>
              <a:t>Dữ</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liệu</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khác</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thông</a:t>
            </a:r>
            <a:r>
              <a:rPr lang="en-US" altLang="en-US" sz="1500" b="1" dirty="0">
                <a:solidFill>
                  <a:srgbClr val="FF8B18"/>
                </a:solidFill>
                <a:latin typeface="Arial" panose="020B0604020202020204" pitchFamily="34" charset="0"/>
                <a:cs typeface="Arial" panose="020B0604020202020204" pitchFamily="34" charset="0"/>
              </a:rPr>
              <a:t> tin</a:t>
            </a:r>
          </a:p>
          <a:p>
            <a:pPr marL="257175" indent="-257175">
              <a:lnSpc>
                <a:spcPct val="80000"/>
              </a:lnSpc>
              <a:spcBef>
                <a:spcPts val="900"/>
              </a:spcBef>
              <a:buClr>
                <a:schemeClr val="hlink"/>
              </a:buClr>
              <a:buFont typeface="Wingdings" panose="05000000000000000000" pitchFamily="2" charset="2"/>
              <a:buChar char="§"/>
            </a:pPr>
            <a:r>
              <a:rPr lang="en-US" altLang="en-US" sz="1500" b="1" dirty="0" err="1">
                <a:solidFill>
                  <a:srgbClr val="FF8B18"/>
                </a:solidFill>
                <a:latin typeface="Arial" panose="020B0604020202020204" pitchFamily="34" charset="0"/>
                <a:cs typeface="Arial" panose="020B0604020202020204" pitchFamily="34" charset="0"/>
              </a:rPr>
              <a:t>Dữ</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liệu</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được</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sử</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dụng</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khi</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nó</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mang</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lại</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thông</a:t>
            </a:r>
            <a:r>
              <a:rPr lang="en-US" altLang="en-US" sz="1500" b="1" dirty="0">
                <a:solidFill>
                  <a:srgbClr val="FF8B18"/>
                </a:solidFill>
                <a:latin typeface="Arial" panose="020B0604020202020204" pitchFamily="34" charset="0"/>
                <a:cs typeface="Arial" panose="020B0604020202020204" pitchFamily="34" charset="0"/>
              </a:rPr>
              <a:t> tin</a:t>
            </a:r>
          </a:p>
          <a:p>
            <a:pPr marL="257175" indent="-257175">
              <a:lnSpc>
                <a:spcPct val="80000"/>
              </a:lnSpc>
              <a:spcBef>
                <a:spcPts val="900"/>
              </a:spcBef>
              <a:buClr>
                <a:schemeClr val="hlink"/>
              </a:buClr>
              <a:buFont typeface="Wingdings" panose="05000000000000000000" pitchFamily="2" charset="2"/>
              <a:buChar char="§"/>
            </a:pPr>
            <a:r>
              <a:rPr lang="en-US" altLang="en-US" sz="1500" b="1" dirty="0" err="1">
                <a:solidFill>
                  <a:srgbClr val="FF8B18"/>
                </a:solidFill>
                <a:latin typeface="Arial" panose="020B0604020202020204" pitchFamily="34" charset="0"/>
                <a:cs typeface="Arial" panose="020B0604020202020204" pitchFamily="34" charset="0"/>
              </a:rPr>
              <a:t>Thông</a:t>
            </a:r>
            <a:r>
              <a:rPr lang="en-US" altLang="en-US" sz="1500" b="1" dirty="0">
                <a:solidFill>
                  <a:srgbClr val="FF8B18"/>
                </a:solidFill>
                <a:latin typeface="Arial" panose="020B0604020202020204" pitchFamily="34" charset="0"/>
                <a:cs typeface="Arial" panose="020B0604020202020204" pitchFamily="34" charset="0"/>
              </a:rPr>
              <a:t> tin </a:t>
            </a:r>
            <a:r>
              <a:rPr lang="en-US" altLang="en-US" sz="1500" b="1" dirty="0" err="1">
                <a:solidFill>
                  <a:srgbClr val="FF8B18"/>
                </a:solidFill>
                <a:latin typeface="Arial" panose="020B0604020202020204" pitchFamily="34" charset="0"/>
                <a:cs typeface="Arial" panose="020B0604020202020204" pitchFamily="34" charset="0"/>
              </a:rPr>
              <a:t>chính</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là</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câu</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trả</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lời</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dựa</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vào</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dữ</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liệu</a:t>
            </a:r>
            <a:endParaRPr lang="en-US" altLang="en-US" sz="1500" b="1" dirty="0">
              <a:solidFill>
                <a:srgbClr val="FF8B18"/>
              </a:solidFill>
              <a:latin typeface="Arial" panose="020B0604020202020204" pitchFamily="34" charset="0"/>
              <a:cs typeface="Arial" panose="020B0604020202020204" pitchFamily="34" charset="0"/>
            </a:endParaRPr>
          </a:p>
          <a:p>
            <a:pPr marL="257175" indent="-257175">
              <a:lnSpc>
                <a:spcPct val="80000"/>
              </a:lnSpc>
              <a:spcBef>
                <a:spcPts val="900"/>
              </a:spcBef>
              <a:buClr>
                <a:schemeClr val="hlink"/>
              </a:buClr>
              <a:buFont typeface="Wingdings" panose="05000000000000000000" pitchFamily="2" charset="2"/>
              <a:buChar char="§"/>
            </a:pPr>
            <a:r>
              <a:rPr lang="en-US" altLang="en-US" sz="1500" b="1" dirty="0" err="1">
                <a:solidFill>
                  <a:srgbClr val="FF8B18"/>
                </a:solidFill>
                <a:latin typeface="Arial" panose="020B0604020202020204" pitchFamily="34" charset="0"/>
                <a:cs typeface="Arial" panose="020B0604020202020204" pitchFamily="34" charset="0"/>
              </a:rPr>
              <a:t>Hệ</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thống</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thông</a:t>
            </a:r>
            <a:r>
              <a:rPr lang="en-US" altLang="en-US" sz="1500" b="1" dirty="0">
                <a:solidFill>
                  <a:srgbClr val="FF8B18"/>
                </a:solidFill>
                <a:latin typeface="Arial" panose="020B0604020202020204" pitchFamily="34" charset="0"/>
                <a:cs typeface="Arial" panose="020B0604020202020204" pitchFamily="34" charset="0"/>
              </a:rPr>
              <a:t> tin </a:t>
            </a:r>
            <a:r>
              <a:rPr lang="en-US" altLang="en-US" sz="1500" b="1" dirty="0" err="1">
                <a:solidFill>
                  <a:srgbClr val="FF8B18"/>
                </a:solidFill>
                <a:latin typeface="Arial" panose="020B0604020202020204" pitchFamily="34" charset="0"/>
                <a:cs typeface="Arial" panose="020B0604020202020204" pitchFamily="34" charset="0"/>
              </a:rPr>
              <a:t>là</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hệ</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thống</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giúp</a:t>
            </a:r>
            <a:r>
              <a:rPr lang="en-US" altLang="en-US" sz="1500" b="1" dirty="0">
                <a:solidFill>
                  <a:srgbClr val="FF8B18"/>
                </a:solidFill>
                <a:latin typeface="Arial" panose="020B0604020202020204" pitchFamily="34" charset="0"/>
                <a:cs typeface="Arial" panose="020B0604020202020204" pitchFamily="34" charset="0"/>
              </a:rPr>
              <a:t> ta </a:t>
            </a:r>
            <a:r>
              <a:rPr lang="en-US" altLang="en-US" sz="1500" b="1" dirty="0" err="1">
                <a:solidFill>
                  <a:srgbClr val="FF8B18"/>
                </a:solidFill>
                <a:latin typeface="Arial" panose="020B0604020202020204" pitchFamily="34" charset="0"/>
                <a:cs typeface="Arial" panose="020B0604020202020204" pitchFamily="34" charset="0"/>
              </a:rPr>
              <a:t>chuyển</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đổi</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dữ</a:t>
            </a:r>
            <a:r>
              <a:rPr lang="en-US" altLang="en-US" sz="1500" b="1" dirty="0">
                <a:solidFill>
                  <a:srgbClr val="FF8B18"/>
                </a:solidFill>
                <a:latin typeface="Arial" panose="020B0604020202020204" pitchFamily="34" charset="0"/>
                <a:cs typeface="Arial" panose="020B0604020202020204" pitchFamily="34" charset="0"/>
              </a:rPr>
              <a:t> </a:t>
            </a:r>
            <a:r>
              <a:rPr lang="en-US" altLang="en-US" sz="1500" b="1" dirty="0" err="1">
                <a:solidFill>
                  <a:srgbClr val="FF8B18"/>
                </a:solidFill>
                <a:latin typeface="Arial" panose="020B0604020202020204" pitchFamily="34" charset="0"/>
                <a:cs typeface="Arial" panose="020B0604020202020204" pitchFamily="34" charset="0"/>
              </a:rPr>
              <a:t>liệu</a:t>
            </a:r>
            <a:r>
              <a:rPr lang="en-US" altLang="en-US" sz="1500" b="1" dirty="0">
                <a:solidFill>
                  <a:srgbClr val="FF8B18"/>
                </a:solidFill>
                <a:latin typeface="Arial" panose="020B0604020202020204" pitchFamily="34" charset="0"/>
                <a:cs typeface="Arial" panose="020B0604020202020204" pitchFamily="34" charset="0"/>
              </a:rPr>
              <a:t> sang </a:t>
            </a:r>
            <a:r>
              <a:rPr lang="en-US" altLang="en-US" sz="1500" b="1" dirty="0" err="1">
                <a:solidFill>
                  <a:srgbClr val="FF8B18"/>
                </a:solidFill>
                <a:latin typeface="Arial" panose="020B0604020202020204" pitchFamily="34" charset="0"/>
                <a:cs typeface="Arial" panose="020B0604020202020204" pitchFamily="34" charset="0"/>
              </a:rPr>
              <a:t>thông</a:t>
            </a:r>
            <a:r>
              <a:rPr lang="en-US" altLang="en-US" sz="1500" b="1" dirty="0">
                <a:solidFill>
                  <a:srgbClr val="FF8B18"/>
                </a:solidFill>
                <a:latin typeface="Arial" panose="020B0604020202020204" pitchFamily="34" charset="0"/>
                <a:cs typeface="Arial" panose="020B0604020202020204" pitchFamily="34" charset="0"/>
              </a:rPr>
              <a:t> tin</a:t>
            </a:r>
          </a:p>
        </p:txBody>
      </p:sp>
      <p:pic>
        <p:nvPicPr>
          <p:cNvPr id="2" name="Picture 1"/>
          <p:cNvPicPr>
            <a:picLocks noChangeAspect="1"/>
          </p:cNvPicPr>
          <p:nvPr/>
        </p:nvPicPr>
        <p:blipFill>
          <a:blip r:embed="rId4"/>
          <a:stretch>
            <a:fillRect/>
          </a:stretch>
        </p:blipFill>
        <p:spPr>
          <a:xfrm>
            <a:off x="1971602" y="1975441"/>
            <a:ext cx="3076280" cy="2080428"/>
          </a:xfrm>
          <a:prstGeom prst="rect">
            <a:avLst/>
          </a:prstGeom>
        </p:spPr>
      </p:pic>
      <p:sp>
        <p:nvSpPr>
          <p:cNvPr id="6" name="Rectangle 5"/>
          <p:cNvSpPr/>
          <p:nvPr/>
        </p:nvSpPr>
        <p:spPr>
          <a:xfrm>
            <a:off x="3442820" y="4049942"/>
            <a:ext cx="814068" cy="248145"/>
          </a:xfrm>
          <a:prstGeom prst="rect">
            <a:avLst/>
          </a:prstGeom>
        </p:spPr>
        <p:txBody>
          <a:bodyPr wrap="square">
            <a:spAutoFit/>
          </a:bodyPr>
          <a:lstStyle/>
          <a:p>
            <a:pPr>
              <a:lnSpc>
                <a:spcPct val="90000"/>
              </a:lnSpc>
              <a:buFont typeface="Wingdings" panose="05000000000000000000" pitchFamily="2" charset="2"/>
              <a:buNone/>
            </a:pPr>
            <a:r>
              <a:rPr lang="en-US" altLang="en-US" sz="1125" i="1" dirty="0" err="1">
                <a:latin typeface="Arial" panose="020B0604020202020204" pitchFamily="34" charset="0"/>
                <a:cs typeface="Arial" panose="020B0604020202020204" pitchFamily="34" charset="0"/>
              </a:rPr>
              <a:t>Tháng</a:t>
            </a:r>
            <a:endParaRPr lang="en-US" altLang="en-US" sz="1125" i="1" dirty="0">
              <a:latin typeface="Arial" panose="020B0604020202020204" pitchFamily="34" charset="0"/>
              <a:cs typeface="Arial" panose="020B0604020202020204" pitchFamily="34" charset="0"/>
            </a:endParaRPr>
          </a:p>
        </p:txBody>
      </p:sp>
      <p:sp>
        <p:nvSpPr>
          <p:cNvPr id="15" name="Rectangle 14"/>
          <p:cNvSpPr/>
          <p:nvPr/>
        </p:nvSpPr>
        <p:spPr>
          <a:xfrm>
            <a:off x="1677856" y="2089560"/>
            <a:ext cx="340478" cy="1110684"/>
          </a:xfrm>
          <a:prstGeom prst="rect">
            <a:avLst/>
          </a:prstGeom>
        </p:spPr>
        <p:txBody>
          <a:bodyPr vert="vert270" wrap="square">
            <a:spAutoFit/>
          </a:bodyPr>
          <a:lstStyle/>
          <a:p>
            <a:pPr>
              <a:lnSpc>
                <a:spcPct val="90000"/>
              </a:lnSpc>
              <a:buFont typeface="Wingdings" panose="05000000000000000000" pitchFamily="2" charset="2"/>
              <a:buNone/>
            </a:pPr>
            <a:r>
              <a:rPr lang="en-US" altLang="en-US" sz="1125" i="1" dirty="0" err="1">
                <a:solidFill>
                  <a:schemeClr val="tx2"/>
                </a:solidFill>
                <a:latin typeface="Arial" panose="020B0604020202020204" pitchFamily="34" charset="0"/>
                <a:cs typeface="Arial" panose="020B0604020202020204" pitchFamily="34" charset="0"/>
              </a:rPr>
              <a:t>Giá</a:t>
            </a:r>
            <a:r>
              <a:rPr lang="en-US" altLang="en-US" sz="1125" i="1" dirty="0">
                <a:solidFill>
                  <a:schemeClr val="tx2"/>
                </a:solidFill>
                <a:latin typeface="Arial" panose="020B0604020202020204" pitchFamily="34" charset="0"/>
                <a:cs typeface="Arial" panose="020B0604020202020204" pitchFamily="34" charset="0"/>
              </a:rPr>
              <a:t> 1 kg </a:t>
            </a:r>
            <a:r>
              <a:rPr lang="en-US" altLang="en-US" sz="1125" i="1" dirty="0" err="1">
                <a:solidFill>
                  <a:schemeClr val="tx2"/>
                </a:solidFill>
                <a:latin typeface="Arial" panose="020B0604020202020204" pitchFamily="34" charset="0"/>
                <a:cs typeface="Arial" panose="020B0604020202020204" pitchFamily="34" charset="0"/>
              </a:rPr>
              <a:t>thịt</a:t>
            </a:r>
            <a:r>
              <a:rPr lang="en-US" altLang="en-US" sz="1125" i="1" dirty="0">
                <a:solidFill>
                  <a:schemeClr val="tx2"/>
                </a:solidFill>
                <a:latin typeface="Arial" panose="020B0604020202020204" pitchFamily="34" charset="0"/>
                <a:cs typeface="Arial" panose="020B0604020202020204" pitchFamily="34" charset="0"/>
              </a:rPr>
              <a:t> </a:t>
            </a:r>
          </a:p>
        </p:txBody>
      </p:sp>
      <p:grpSp>
        <p:nvGrpSpPr>
          <p:cNvPr id="17" name="Group 16"/>
          <p:cNvGrpSpPr/>
          <p:nvPr/>
        </p:nvGrpSpPr>
        <p:grpSpPr>
          <a:xfrm>
            <a:off x="5465838" y="1496823"/>
            <a:ext cx="2178911" cy="2778181"/>
            <a:chOff x="145677" y="2586288"/>
            <a:chExt cx="2457522" cy="3623561"/>
          </a:xfrm>
        </p:grpSpPr>
        <p:grpSp>
          <p:nvGrpSpPr>
            <p:cNvPr id="18" name="Group 33"/>
            <p:cNvGrpSpPr>
              <a:grpSpLocks/>
            </p:cNvGrpSpPr>
            <p:nvPr/>
          </p:nvGrpSpPr>
          <p:grpSpPr bwMode="auto">
            <a:xfrm>
              <a:off x="145677" y="2586288"/>
              <a:ext cx="2457522" cy="1187439"/>
              <a:chOff x="728" y="1024"/>
              <a:chExt cx="2280" cy="1504"/>
            </a:xfrm>
          </p:grpSpPr>
          <p:sp>
            <p:nvSpPr>
              <p:cNvPr id="25" name="Text Box 18"/>
              <p:cNvSpPr txBox="1">
                <a:spLocks noChangeArrowheads="1"/>
              </p:cNvSpPr>
              <p:nvPr/>
            </p:nvSpPr>
            <p:spPr bwMode="auto">
              <a:xfrm>
                <a:off x="1338" y="1824"/>
                <a:ext cx="1116" cy="439"/>
              </a:xfrm>
              <a:prstGeom prst="rect">
                <a:avLst/>
              </a:prstGeom>
              <a:solidFill>
                <a:schemeClr val="accent1">
                  <a:lumMod val="60000"/>
                  <a:lumOff val="40000"/>
                </a:schemeClr>
              </a:solidFill>
              <a:ln>
                <a:headEnd/>
                <a:tailEnd/>
              </a:ln>
            </p:spPr>
            <p:style>
              <a:lnRef idx="2">
                <a:schemeClr val="accent4"/>
              </a:lnRef>
              <a:fillRef idx="1">
                <a:schemeClr val="lt1"/>
              </a:fillRef>
              <a:effectRef idx="0">
                <a:schemeClr val="accent4"/>
              </a:effectRef>
              <a:fontRef idx="minor">
                <a:schemeClr val="dk1"/>
              </a:fontRef>
            </p:style>
            <p:txBody>
              <a:bodyPr wrap="square">
                <a:spAutoFit/>
              </a:bodyPr>
              <a:lstStyle/>
              <a:p>
                <a:pPr algn="ctr">
                  <a:spcBef>
                    <a:spcPct val="50000"/>
                  </a:spcBef>
                </a:pPr>
                <a:r>
                  <a:rPr lang="en-US" altLang="en-US" sz="1125" b="1" dirty="0">
                    <a:solidFill>
                      <a:schemeClr val="hlink"/>
                    </a:solidFill>
                  </a:rPr>
                  <a:t>Kho </a:t>
                </a:r>
                <a:r>
                  <a:rPr lang="en-US" altLang="en-US" sz="1125" b="1" dirty="0" err="1">
                    <a:solidFill>
                      <a:schemeClr val="hlink"/>
                    </a:solidFill>
                  </a:rPr>
                  <a:t>dữ</a:t>
                </a:r>
                <a:r>
                  <a:rPr lang="en-US" altLang="en-US" sz="1125" b="1" dirty="0">
                    <a:solidFill>
                      <a:schemeClr val="hlink"/>
                    </a:solidFill>
                  </a:rPr>
                  <a:t> </a:t>
                </a:r>
                <a:r>
                  <a:rPr lang="en-US" altLang="en-US" sz="1125" b="1" dirty="0" err="1">
                    <a:solidFill>
                      <a:schemeClr val="hlink"/>
                    </a:solidFill>
                  </a:rPr>
                  <a:t>liệu</a:t>
                </a:r>
                <a:endParaRPr lang="en-US" altLang="en-US" sz="1125" b="1" dirty="0"/>
              </a:p>
            </p:txBody>
          </p:sp>
          <p:sp>
            <p:nvSpPr>
              <p:cNvPr id="26" name="Oval 19"/>
              <p:cNvSpPr>
                <a:spLocks noChangeArrowheads="1"/>
              </p:cNvSpPr>
              <p:nvPr/>
            </p:nvSpPr>
            <p:spPr bwMode="auto">
              <a:xfrm>
                <a:off x="728" y="1024"/>
                <a:ext cx="2280" cy="1504"/>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125" dirty="0"/>
              </a:p>
            </p:txBody>
          </p:sp>
          <p:sp>
            <p:nvSpPr>
              <p:cNvPr id="27" name="Text Box 20"/>
              <p:cNvSpPr txBox="1">
                <a:spLocks noChangeArrowheads="1"/>
              </p:cNvSpPr>
              <p:nvPr/>
            </p:nvSpPr>
            <p:spPr bwMode="auto">
              <a:xfrm>
                <a:off x="840" y="1255"/>
                <a:ext cx="2168" cy="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350" dirty="0" err="1">
                    <a:latin typeface="Arial" panose="020B0604020202020204" pitchFamily="34" charset="0"/>
                    <a:cs typeface="Arial" panose="020B0604020202020204" pitchFamily="34" charset="0"/>
                  </a:rPr>
                  <a:t>Hệ</a:t>
                </a:r>
                <a:r>
                  <a:rPr lang="en-US" altLang="en-US" sz="1350" dirty="0">
                    <a:latin typeface="Arial" panose="020B0604020202020204" pitchFamily="34" charset="0"/>
                    <a:cs typeface="Arial" panose="020B0604020202020204" pitchFamily="34" charset="0"/>
                  </a:rPr>
                  <a:t> </a:t>
                </a:r>
                <a:r>
                  <a:rPr lang="en-US" altLang="en-US" sz="1350" dirty="0" err="1">
                    <a:latin typeface="Arial" panose="020B0604020202020204" pitchFamily="34" charset="0"/>
                    <a:cs typeface="Arial" panose="020B0604020202020204" pitchFamily="34" charset="0"/>
                  </a:rPr>
                  <a:t>thống</a:t>
                </a:r>
                <a:r>
                  <a:rPr lang="en-US" altLang="en-US" sz="1350" dirty="0">
                    <a:latin typeface="Arial" panose="020B0604020202020204" pitchFamily="34" charset="0"/>
                    <a:cs typeface="Arial" panose="020B0604020202020204" pitchFamily="34" charset="0"/>
                  </a:rPr>
                  <a:t> </a:t>
                </a:r>
                <a:r>
                  <a:rPr lang="en-US" altLang="en-US" sz="1350" dirty="0" err="1">
                    <a:latin typeface="Arial" panose="020B0604020202020204" pitchFamily="34" charset="0"/>
                    <a:cs typeface="Arial" panose="020B0604020202020204" pitchFamily="34" charset="0"/>
                  </a:rPr>
                  <a:t>thông</a:t>
                </a:r>
                <a:r>
                  <a:rPr lang="en-US" altLang="en-US" sz="1350" dirty="0">
                    <a:latin typeface="Arial" panose="020B0604020202020204" pitchFamily="34" charset="0"/>
                    <a:cs typeface="Arial" panose="020B0604020202020204" pitchFamily="34" charset="0"/>
                  </a:rPr>
                  <a:t> tin</a:t>
                </a:r>
              </a:p>
            </p:txBody>
          </p:sp>
        </p:grpSp>
        <p:sp>
          <p:nvSpPr>
            <p:cNvPr id="19" name="Text Box 22"/>
            <p:cNvSpPr txBox="1">
              <a:spLocks noChangeArrowheads="1"/>
            </p:cNvSpPr>
            <p:nvPr/>
          </p:nvSpPr>
          <p:spPr bwMode="auto">
            <a:xfrm>
              <a:off x="1287688" y="3550915"/>
              <a:ext cx="403540" cy="13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a:spAutoFit/>
            </a:bodyPr>
            <a:lstStyle/>
            <a:p>
              <a:pPr algn="ctr">
                <a:spcBef>
                  <a:spcPct val="50000"/>
                </a:spcBef>
              </a:pPr>
              <a:r>
                <a:rPr lang="en-US" altLang="en-US" sz="1125" dirty="0" err="1">
                  <a:solidFill>
                    <a:srgbClr val="FF0000"/>
                  </a:solidFill>
                </a:rPr>
                <a:t>Thông</a:t>
              </a:r>
              <a:r>
                <a:rPr lang="en-US" altLang="en-US" sz="1125" dirty="0">
                  <a:solidFill>
                    <a:srgbClr val="FF0000"/>
                  </a:solidFill>
                </a:rPr>
                <a:t> tin</a:t>
              </a:r>
            </a:p>
          </p:txBody>
        </p:sp>
        <p:graphicFrame>
          <p:nvGraphicFramePr>
            <p:cNvPr id="20" name="Object 35"/>
            <p:cNvGraphicFramePr>
              <a:graphicFrameLocks noChangeAspect="1"/>
            </p:cNvGraphicFramePr>
            <p:nvPr>
              <p:extLst/>
            </p:nvPr>
          </p:nvGraphicFramePr>
          <p:xfrm>
            <a:off x="1100590" y="4710267"/>
            <a:ext cx="483023" cy="1499582"/>
          </p:xfrm>
          <a:graphic>
            <a:graphicData uri="http://schemas.openxmlformats.org/presentationml/2006/ole">
              <mc:AlternateContent xmlns:mc="http://schemas.openxmlformats.org/markup-compatibility/2006">
                <mc:Choice xmlns:v="urn:schemas-microsoft-com:vml" Requires="v">
                  <p:oleObj spid="_x0000_s2058" name="Clip" r:id="rId5" imgW="1295640" imgH="3934080" progId="MS_ClipArt_Gallery.2">
                    <p:embed/>
                  </p:oleObj>
                </mc:Choice>
                <mc:Fallback>
                  <p:oleObj name="Clip" r:id="rId5" imgW="1295640" imgH="3934080" progId="MS_ClipArt_Gallery.2">
                    <p:embed/>
                    <p:pic>
                      <p:nvPicPr>
                        <p:cNvPr id="2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590" y="4710267"/>
                          <a:ext cx="483023" cy="1499582"/>
                        </a:xfrm>
                        <a:prstGeom prst="rect">
                          <a:avLst/>
                        </a:prstGeom>
                        <a:solidFill>
                          <a:schemeClr val="accent2">
                            <a:lumMod val="40000"/>
                            <a:lumOff val="60000"/>
                          </a:schemeClr>
                        </a:solidFill>
                        <a:ln>
                          <a:noFill/>
                        </a:ln>
                        <a:effectLst/>
                      </p:spPr>
                    </p:pic>
                  </p:oleObj>
                </mc:Fallback>
              </mc:AlternateContent>
            </a:graphicData>
          </a:graphic>
        </p:graphicFrame>
        <p:cxnSp>
          <p:nvCxnSpPr>
            <p:cNvPr id="21" name="Straight Arrow Connector 20"/>
            <p:cNvCxnSpPr/>
            <p:nvPr/>
          </p:nvCxnSpPr>
          <p:spPr>
            <a:xfrm>
              <a:off x="1360533" y="3644227"/>
              <a:ext cx="0" cy="9686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59118" y="3595223"/>
              <a:ext cx="0" cy="96868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Text Box 22"/>
            <p:cNvSpPr txBox="1">
              <a:spLocks noChangeArrowheads="1"/>
            </p:cNvSpPr>
            <p:nvPr/>
          </p:nvSpPr>
          <p:spPr bwMode="auto">
            <a:xfrm>
              <a:off x="830156" y="3590815"/>
              <a:ext cx="403540" cy="131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vert270" wrap="square">
              <a:spAutoFit/>
            </a:bodyPr>
            <a:lstStyle/>
            <a:p>
              <a:pPr algn="ctr">
                <a:spcBef>
                  <a:spcPct val="50000"/>
                </a:spcBef>
              </a:pPr>
              <a:r>
                <a:rPr lang="en-US" altLang="en-US" sz="1125" dirty="0" err="1">
                  <a:solidFill>
                    <a:schemeClr val="accent1">
                      <a:lumMod val="60000"/>
                      <a:lumOff val="40000"/>
                    </a:schemeClr>
                  </a:solidFill>
                </a:rPr>
                <a:t>Truy</a:t>
              </a:r>
              <a:r>
                <a:rPr lang="en-US" altLang="en-US" sz="1125" dirty="0">
                  <a:solidFill>
                    <a:schemeClr val="accent1">
                      <a:lumMod val="60000"/>
                      <a:lumOff val="40000"/>
                    </a:schemeClr>
                  </a:solidFill>
                </a:rPr>
                <a:t> </a:t>
              </a:r>
              <a:r>
                <a:rPr lang="en-US" altLang="en-US" sz="1125" dirty="0" err="1">
                  <a:solidFill>
                    <a:schemeClr val="accent1">
                      <a:lumMod val="60000"/>
                      <a:lumOff val="40000"/>
                    </a:schemeClr>
                  </a:solidFill>
                </a:rPr>
                <a:t>vấn</a:t>
              </a:r>
              <a:endParaRPr lang="en-US" altLang="en-US" sz="1125" dirty="0">
                <a:solidFill>
                  <a:schemeClr val="accent1">
                    <a:lumMod val="60000"/>
                    <a:lumOff val="40000"/>
                  </a:schemeClr>
                </a:solidFill>
              </a:endParaRPr>
            </a:p>
          </p:txBody>
        </p:sp>
      </p:grpSp>
      <p:sp>
        <p:nvSpPr>
          <p:cNvPr id="3" name="Rectangle 2">
            <a:extLst>
              <a:ext uri="{FF2B5EF4-FFF2-40B4-BE49-F238E27FC236}">
                <a16:creationId xmlns:a16="http://schemas.microsoft.com/office/drawing/2014/main" id="{120DF632-C1F6-D73F-9E6D-7EBB1A6F6A0F}"/>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1" name="Text Box 4">
            <a:extLst>
              <a:ext uri="{FF2B5EF4-FFF2-40B4-BE49-F238E27FC236}">
                <a16:creationId xmlns:a16="http://schemas.microsoft.com/office/drawing/2014/main" id="{7612FC9A-927F-054F-2362-AABD91527DA3}"/>
              </a:ext>
            </a:extLst>
          </p:cNvPr>
          <p:cNvSpPr txBox="1">
            <a:spLocks noChangeArrowheads="1"/>
          </p:cNvSpPr>
          <p:nvPr/>
        </p:nvSpPr>
        <p:spPr bwMode="auto">
          <a:xfrm>
            <a:off x="7243331" y="2307943"/>
            <a:ext cx="1553027" cy="2342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vi-VN" sz="1125" dirty="0">
                <a:solidFill>
                  <a:schemeClr val="tx2"/>
                </a:solidFill>
              </a:rPr>
              <a:t>Theo khoản 3 Điều</a:t>
            </a:r>
            <a:r>
              <a:rPr lang="en-US" sz="1125" dirty="0">
                <a:solidFill>
                  <a:schemeClr val="tx2"/>
                </a:solidFill>
              </a:rPr>
              <a:t> </a:t>
            </a:r>
            <a:r>
              <a:rPr lang="en-US" sz="1125" dirty="0">
                <a:solidFill>
                  <a:schemeClr val="tx2"/>
                </a:solidFill>
                <a:latin typeface="Arial" panose="020B0604020202020204" pitchFamily="34" charset="0"/>
                <a:cs typeface="Arial" panose="020B0604020202020204" pitchFamily="34" charset="0"/>
              </a:rPr>
              <a:t>3 </a:t>
            </a:r>
            <a:r>
              <a:rPr lang="vi-VN" sz="1125" dirty="0">
                <a:solidFill>
                  <a:schemeClr val="tx2"/>
                </a:solidFill>
                <a:hlinkClick r:id="rId7">
                  <a:extLst>
                    <a:ext uri="{A12FA001-AC4F-418D-AE19-62706E023703}">
                      <ahyp:hlinkClr xmlns:ahyp="http://schemas.microsoft.com/office/drawing/2018/hyperlinkcolor" val="tx"/>
                    </a:ext>
                  </a:extLst>
                </a:hlinkClick>
              </a:rPr>
              <a:t>Luật An toàn thông tin mạng 2015</a:t>
            </a:r>
            <a:r>
              <a:rPr lang="vi-VN" sz="1125" dirty="0">
                <a:solidFill>
                  <a:schemeClr val="tx2"/>
                </a:solidFill>
              </a:rPr>
              <a:t> thì khái niệm </a:t>
            </a:r>
            <a:r>
              <a:rPr lang="vi-VN" sz="1125" b="1" dirty="0">
                <a:solidFill>
                  <a:schemeClr val="tx2"/>
                </a:solidFill>
              </a:rPr>
              <a:t>hệ thống thông tin</a:t>
            </a:r>
            <a:r>
              <a:rPr lang="vi-VN" sz="1125" dirty="0">
                <a:solidFill>
                  <a:schemeClr val="tx2"/>
                </a:solidFill>
              </a:rPr>
              <a:t> là tập hợp phần cứng, phần mềm và cơ sở dữ liệu được thiết lập phục vụ mục đích tạo lập, cung cấp, truyền đưa, thu thập, xử lý, lưu trữ và trao đổi thông tin trên mạng.</a:t>
            </a:r>
            <a:endParaRPr lang="en-US" altLang="en-US" sz="1125" dirty="0">
              <a:solidFill>
                <a:schemeClr val="tx2"/>
              </a:solidFill>
            </a:endParaRPr>
          </a:p>
        </p:txBody>
      </p:sp>
      <p:graphicFrame>
        <p:nvGraphicFramePr>
          <p:cNvPr id="16" name="Table 15">
            <a:extLst>
              <a:ext uri="{FF2B5EF4-FFF2-40B4-BE49-F238E27FC236}">
                <a16:creationId xmlns:a16="http://schemas.microsoft.com/office/drawing/2014/main" id="{4F5B4A56-BCA9-B247-9170-BF0B2348E373}"/>
              </a:ext>
            </a:extLst>
          </p:cNvPr>
          <p:cNvGraphicFramePr>
            <a:graphicFrameLocks noGrp="1"/>
          </p:cNvGraphicFramePr>
          <p:nvPr>
            <p:extLst/>
          </p:nvPr>
        </p:nvGraphicFramePr>
        <p:xfrm>
          <a:off x="194283" y="2030830"/>
          <a:ext cx="1335656" cy="2638904"/>
        </p:xfrm>
        <a:graphic>
          <a:graphicData uri="http://schemas.openxmlformats.org/drawingml/2006/table">
            <a:tbl>
              <a:tblPr>
                <a:tableStyleId>{5940675A-B579-460E-94D1-54222C63F5DA}</a:tableStyleId>
              </a:tblPr>
              <a:tblGrid>
                <a:gridCol w="472202">
                  <a:extLst>
                    <a:ext uri="{9D8B030D-6E8A-4147-A177-3AD203B41FA5}">
                      <a16:colId xmlns:a16="http://schemas.microsoft.com/office/drawing/2014/main" val="2700519881"/>
                    </a:ext>
                  </a:extLst>
                </a:gridCol>
                <a:gridCol w="863454">
                  <a:extLst>
                    <a:ext uri="{9D8B030D-6E8A-4147-A177-3AD203B41FA5}">
                      <a16:colId xmlns:a16="http://schemas.microsoft.com/office/drawing/2014/main" val="2082900106"/>
                    </a:ext>
                  </a:extLst>
                </a:gridCol>
              </a:tblGrid>
              <a:tr h="432172">
                <a:tc>
                  <a:txBody>
                    <a:bodyPr/>
                    <a:lstStyle/>
                    <a:p>
                      <a:pPr algn="ctr" fontAlgn="b"/>
                      <a:r>
                        <a:rPr lang="en-US" sz="1400" u="none" strike="noStrike">
                          <a:effectLst/>
                        </a:rPr>
                        <a:t>Tháng</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fontAlgn="b"/>
                      <a:r>
                        <a:rPr lang="en-US" sz="1400" u="none" strike="noStrike" dirty="0" err="1">
                          <a:effectLst/>
                        </a:rPr>
                        <a:t>Giá</a:t>
                      </a:r>
                      <a:r>
                        <a:rPr lang="en-US" sz="1400" u="none" strike="noStrike" dirty="0">
                          <a:effectLst/>
                        </a:rPr>
                        <a:t> 1 kg </a:t>
                      </a:r>
                      <a:r>
                        <a:rPr lang="en-US" sz="1400" u="none" strike="noStrike" dirty="0" err="1">
                          <a:effectLst/>
                        </a:rPr>
                        <a:t>thịt</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27338170"/>
                  </a:ext>
                </a:extLst>
              </a:tr>
              <a:tr h="219773">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6.34</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68926266"/>
                  </a:ext>
                </a:extLst>
              </a:tr>
              <a:tr h="219773">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6.45</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610387208"/>
                  </a:ext>
                </a:extLst>
              </a:tr>
              <a:tr h="219773">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6.39</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2470935526"/>
                  </a:ext>
                </a:extLst>
              </a:tr>
              <a:tr h="219773">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6.62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064833165"/>
                  </a:ext>
                </a:extLst>
              </a:tr>
              <a:tr h="219773">
                <a:tc>
                  <a:txBody>
                    <a:bodyPr/>
                    <a:lstStyle/>
                    <a:p>
                      <a:pPr algn="ctr" fontAlgn="b"/>
                      <a:r>
                        <a:rPr lang="en-US" sz="1400" u="none" strike="noStrike">
                          <a:effectLst/>
                        </a:rPr>
                        <a:t>5</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dirty="0">
                          <a:effectLst/>
                        </a:rPr>
                        <a:t>6.57</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621566140"/>
                  </a:ext>
                </a:extLst>
              </a:tr>
              <a:tr h="219773">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6.64</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87599059"/>
                  </a:ext>
                </a:extLst>
              </a:tr>
              <a:tr h="219773">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6.71</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69574154"/>
                  </a:ext>
                </a:extLst>
              </a:tr>
              <a:tr h="219773">
                <a:tc>
                  <a:txBody>
                    <a:bodyPr/>
                    <a:lstStyle/>
                    <a:p>
                      <a:pPr algn="ctr" fontAlgn="b"/>
                      <a:r>
                        <a:rPr lang="en-US" sz="1400" u="none" strike="noStrike">
                          <a:effectLst/>
                        </a:rPr>
                        <a:t>8</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dirty="0">
                          <a:effectLst/>
                        </a:rPr>
                        <a:t>6.82</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719277761"/>
                  </a:ext>
                </a:extLst>
              </a:tr>
              <a:tr h="219773">
                <a:tc>
                  <a:txBody>
                    <a:bodyPr/>
                    <a:lstStyle/>
                    <a:p>
                      <a:pPr algn="ctr" fontAlgn="b"/>
                      <a:r>
                        <a:rPr lang="en-US" sz="1400" u="none" strike="noStrike">
                          <a:effectLst/>
                        </a:rPr>
                        <a:t>9</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a:effectLst/>
                        </a:rPr>
                        <a:t>7.12</a:t>
                      </a:r>
                      <a:endParaRPr lang="en-US" sz="1400" b="0" i="0" u="none" strike="noStrike">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3653555778"/>
                  </a:ext>
                </a:extLst>
              </a:tr>
              <a:tr h="219773">
                <a:tc>
                  <a:txBody>
                    <a:bodyPr/>
                    <a:lstStyle/>
                    <a:p>
                      <a:pPr algn="ctr" fontAlgn="b"/>
                      <a:r>
                        <a:rPr lang="en-US" sz="1400" u="none" strike="noStrike">
                          <a:effectLst/>
                        </a:rPr>
                        <a:t>10</a:t>
                      </a:r>
                      <a:endParaRPr lang="en-US" sz="1400" b="0" i="0" u="none" strike="noStrike">
                        <a:solidFill>
                          <a:srgbClr val="000000"/>
                        </a:solidFill>
                        <a:effectLst/>
                        <a:latin typeface="Calibri" panose="020F0502020204030204" pitchFamily="34" charset="0"/>
                      </a:endParaRPr>
                    </a:p>
                  </a:txBody>
                  <a:tcPr marL="7144" marR="7144" marT="7144" marB="0" anchor="b"/>
                </a:tc>
                <a:tc>
                  <a:txBody>
                    <a:bodyPr/>
                    <a:lstStyle/>
                    <a:p>
                      <a:pPr algn="ctr" rtl="0" fontAlgn="b"/>
                      <a:r>
                        <a:rPr lang="en-US" sz="1400" u="none" strike="noStrike" dirty="0">
                          <a:effectLst/>
                        </a:rPr>
                        <a:t>7.06</a:t>
                      </a:r>
                      <a:endParaRPr lang="en-US" sz="1400" b="0" i="0" u="none" strike="noStrike" dirty="0">
                        <a:solidFill>
                          <a:srgbClr val="000000"/>
                        </a:solidFill>
                        <a:effectLst/>
                        <a:latin typeface="Calibri" panose="020F0502020204030204" pitchFamily="34" charset="0"/>
                      </a:endParaRPr>
                    </a:p>
                  </a:txBody>
                  <a:tcPr marL="7144" marR="7144" marT="7144" marB="0" anchor="b"/>
                </a:tc>
                <a:extLst>
                  <a:ext uri="{0D108BD9-81ED-4DB2-BD59-A6C34878D82A}">
                    <a16:rowId xmlns:a16="http://schemas.microsoft.com/office/drawing/2014/main" val="1518966544"/>
                  </a:ext>
                </a:extLst>
              </a:tr>
            </a:tbl>
          </a:graphicData>
        </a:graphic>
      </p:graphicFrame>
      <p:sp>
        <p:nvSpPr>
          <p:cNvPr id="34" name="TextBox 33">
            <a:extLst>
              <a:ext uri="{FF2B5EF4-FFF2-40B4-BE49-F238E27FC236}">
                <a16:creationId xmlns:a16="http://schemas.microsoft.com/office/drawing/2014/main" id="{80751797-C7AB-12F0-426C-C9C087DBADC0}"/>
              </a:ext>
            </a:extLst>
          </p:cNvPr>
          <p:cNvSpPr txBox="1"/>
          <p:nvPr/>
        </p:nvSpPr>
        <p:spPr>
          <a:xfrm>
            <a:off x="471501" y="1632304"/>
            <a:ext cx="884572" cy="300082"/>
          </a:xfrm>
          <a:prstGeom prst="rect">
            <a:avLst/>
          </a:prstGeom>
          <a:noFill/>
        </p:spPr>
        <p:txBody>
          <a:bodyPr wrap="square">
            <a:spAutoFit/>
          </a:bodyPr>
          <a:lstStyle/>
          <a:p>
            <a:r>
              <a:rPr lang="en-US" altLang="en-US" sz="1350" dirty="0" err="1">
                <a:solidFill>
                  <a:schemeClr val="tx2"/>
                </a:solidFill>
                <a:latin typeface="Arial" panose="020B0604020202020204" pitchFamily="34" charset="0"/>
                <a:cs typeface="Arial" panose="020B0604020202020204" pitchFamily="34" charset="0"/>
              </a:rPr>
              <a:t>Dữ</a:t>
            </a:r>
            <a:r>
              <a:rPr lang="en-US" altLang="en-US" sz="1350" dirty="0">
                <a:solidFill>
                  <a:schemeClr val="tx2"/>
                </a:solidFill>
                <a:latin typeface="Arial" panose="020B0604020202020204" pitchFamily="34" charset="0"/>
                <a:cs typeface="Arial" panose="020B0604020202020204" pitchFamily="34" charset="0"/>
              </a:rPr>
              <a:t> </a:t>
            </a:r>
            <a:r>
              <a:rPr lang="en-US" altLang="en-US" sz="1350" dirty="0" err="1">
                <a:solidFill>
                  <a:schemeClr val="tx2"/>
                </a:solidFill>
                <a:latin typeface="Arial" panose="020B0604020202020204" pitchFamily="34" charset="0"/>
                <a:cs typeface="Arial" panose="020B0604020202020204" pitchFamily="34" charset="0"/>
              </a:rPr>
              <a:t>liệu</a:t>
            </a:r>
            <a:r>
              <a:rPr lang="en-US" altLang="en-US" sz="1350" dirty="0">
                <a:solidFill>
                  <a:schemeClr val="tx2"/>
                </a:solidFill>
                <a:latin typeface="Arial" panose="020B0604020202020204" pitchFamily="34" charset="0"/>
                <a:cs typeface="Arial" panose="020B0604020202020204" pitchFamily="34" charset="0"/>
              </a:rPr>
              <a:t> </a:t>
            </a:r>
            <a:endParaRPr lang="en-US" sz="1350" dirty="0">
              <a:solidFill>
                <a:schemeClr val="tx2"/>
              </a:solidFill>
            </a:endParaRPr>
          </a:p>
        </p:txBody>
      </p:sp>
      <p:sp>
        <p:nvSpPr>
          <p:cNvPr id="35" name="TextBox 34">
            <a:extLst>
              <a:ext uri="{FF2B5EF4-FFF2-40B4-BE49-F238E27FC236}">
                <a16:creationId xmlns:a16="http://schemas.microsoft.com/office/drawing/2014/main" id="{A98D7C52-A2D2-C860-083E-34B0D917555B}"/>
              </a:ext>
            </a:extLst>
          </p:cNvPr>
          <p:cNvSpPr txBox="1"/>
          <p:nvPr/>
        </p:nvSpPr>
        <p:spPr>
          <a:xfrm>
            <a:off x="2769047" y="1632181"/>
            <a:ext cx="1080807" cy="300082"/>
          </a:xfrm>
          <a:prstGeom prst="rect">
            <a:avLst/>
          </a:prstGeom>
          <a:noFill/>
        </p:spPr>
        <p:txBody>
          <a:bodyPr wrap="square">
            <a:spAutoFit/>
          </a:bodyPr>
          <a:lstStyle/>
          <a:p>
            <a:r>
              <a:rPr lang="en-US" altLang="en-US" sz="1350" dirty="0">
                <a:solidFill>
                  <a:schemeClr val="tx2"/>
                </a:solidFill>
                <a:latin typeface="Arial" panose="020B0604020202020204" pitchFamily="34" charset="0"/>
                <a:cs typeface="Arial" panose="020B0604020202020204" pitchFamily="34" charset="0"/>
              </a:rPr>
              <a:t>Thông tin</a:t>
            </a:r>
            <a:endParaRPr lang="en-US" sz="1350" dirty="0">
              <a:solidFill>
                <a:schemeClr val="tx2"/>
              </a:solidFill>
            </a:endParaRPr>
          </a:p>
        </p:txBody>
      </p:sp>
      <p:sp>
        <p:nvSpPr>
          <p:cNvPr id="36" name="Arrow: Right 35">
            <a:extLst>
              <a:ext uri="{FF2B5EF4-FFF2-40B4-BE49-F238E27FC236}">
                <a16:creationId xmlns:a16="http://schemas.microsoft.com/office/drawing/2014/main" id="{C043554C-3E62-E108-5F1E-B10FF82F3B08}"/>
              </a:ext>
            </a:extLst>
          </p:cNvPr>
          <p:cNvSpPr/>
          <p:nvPr/>
        </p:nvSpPr>
        <p:spPr>
          <a:xfrm>
            <a:off x="1499252" y="1722416"/>
            <a:ext cx="976049" cy="138561"/>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Right 36">
            <a:extLst>
              <a:ext uri="{FF2B5EF4-FFF2-40B4-BE49-F238E27FC236}">
                <a16:creationId xmlns:a16="http://schemas.microsoft.com/office/drawing/2014/main" id="{EDE21CC9-58DA-6147-4AFB-573B46E8FB0D}"/>
              </a:ext>
            </a:extLst>
          </p:cNvPr>
          <p:cNvSpPr/>
          <p:nvPr/>
        </p:nvSpPr>
        <p:spPr>
          <a:xfrm>
            <a:off x="4345682" y="1730276"/>
            <a:ext cx="976049" cy="138561"/>
          </a:xfrm>
          <a:prstGeom prst="rightArrow">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Picture 30" descr="Arrow pointing right with a hyperlink to the PowerPoint team blog. Select the image to visit the PowerPoint team blog ">
            <a:hlinkClick r:id="rId8" tooltip="Select here to visit the PowerPoint team blog."/>
            <a:extLst>
              <a:ext uri="{FF2B5EF4-FFF2-40B4-BE49-F238E27FC236}">
                <a16:creationId xmlns:a16="http://schemas.microsoft.com/office/drawing/2014/main" id="{8D0150D5-FF2D-4447-98F3-18C78F72F08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5589" y="4835935"/>
            <a:ext cx="387722" cy="387722"/>
          </a:xfrm>
          <a:prstGeom prst="rect">
            <a:avLst/>
          </a:prstGeom>
        </p:spPr>
      </p:pic>
    </p:spTree>
    <p:extLst>
      <p:ext uri="{BB962C8B-B14F-4D97-AF65-F5344CB8AC3E}">
        <p14:creationId xmlns:p14="http://schemas.microsoft.com/office/powerpoint/2010/main" val="3059311116"/>
      </p:ext>
    </p:extLst>
  </p:cSld>
  <p:clrMapOvr>
    <a:masterClrMapping/>
  </p:clrMapOvr>
  <p:transition>
    <p:pull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50</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Thành phần của GIS</a:t>
            </a:r>
          </a:p>
          <a:p>
            <a:pPr lvl="1"/>
            <a:r>
              <a:rPr lang="en-US"/>
              <a:t>Một dự án GIS chỉ thành công khi nó được quản lý tốt và con người tại mỗi công đoạn phải có kỹ năng tốt. Dưới đây là một ví dụ về cấu trúc quản lý dự án GIS độc lập.</a:t>
            </a:r>
          </a:p>
        </p:txBody>
      </p:sp>
      <p:pic>
        <p:nvPicPr>
          <p:cNvPr id="2" name="Picture 1">
            <a:extLst>
              <a:ext uri="{FF2B5EF4-FFF2-40B4-BE49-F238E27FC236}">
                <a16:creationId xmlns:a16="http://schemas.microsoft.com/office/drawing/2014/main" id="{694171BF-D22C-4619-B1D5-1B6A729EFEC0}"/>
              </a:ext>
            </a:extLst>
          </p:cNvPr>
          <p:cNvPicPr>
            <a:picLocks noChangeAspect="1"/>
          </p:cNvPicPr>
          <p:nvPr/>
        </p:nvPicPr>
        <p:blipFill>
          <a:blip r:embed="rId3"/>
          <a:stretch>
            <a:fillRect/>
          </a:stretch>
        </p:blipFill>
        <p:spPr>
          <a:xfrm>
            <a:off x="2200846" y="2923126"/>
            <a:ext cx="5209309" cy="3153510"/>
          </a:xfrm>
          <a:prstGeom prst="rect">
            <a:avLst/>
          </a:prstGeom>
        </p:spPr>
      </p:pic>
      <p:sp>
        <p:nvSpPr>
          <p:cNvPr id="5" name="TextBox 4">
            <a:extLst>
              <a:ext uri="{FF2B5EF4-FFF2-40B4-BE49-F238E27FC236}">
                <a16:creationId xmlns:a16="http://schemas.microsoft.com/office/drawing/2014/main" id="{11C2D6E2-E5DC-44EB-9091-10AD20BAAB81}"/>
              </a:ext>
            </a:extLst>
          </p:cNvPr>
          <p:cNvSpPr txBox="1"/>
          <p:nvPr/>
        </p:nvSpPr>
        <p:spPr>
          <a:xfrm>
            <a:off x="3725717" y="6048564"/>
            <a:ext cx="2159566" cy="307777"/>
          </a:xfrm>
          <a:prstGeom prst="rect">
            <a:avLst/>
          </a:prstGeom>
          <a:noFill/>
        </p:spPr>
        <p:txBody>
          <a:bodyPr wrap="none" rtlCol="0">
            <a:spAutoFit/>
          </a:bodyPr>
          <a:lstStyle/>
          <a:p>
            <a:r>
              <a:rPr lang="en-US" sz="1400" i="1"/>
              <a:t>Sơ đồ quản lý dự án GIS</a:t>
            </a:r>
            <a:endParaRPr lang="en-US" sz="1400"/>
          </a:p>
        </p:txBody>
      </p:sp>
    </p:spTree>
    <p:extLst>
      <p:ext uri="{BB962C8B-B14F-4D97-AF65-F5344CB8AC3E}">
        <p14:creationId xmlns:p14="http://schemas.microsoft.com/office/powerpoint/2010/main" val="330398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51</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Chức năng của GIS</a:t>
            </a:r>
          </a:p>
          <a:p>
            <a:pPr lvl="1"/>
            <a:r>
              <a:rPr lang="en-US" b="1"/>
              <a:t>Nhập dữ liệu</a:t>
            </a:r>
          </a:p>
          <a:p>
            <a:pPr lvl="2"/>
            <a:r>
              <a:rPr lang="en-US"/>
              <a:t>Nhập dữ liệu là một chức năng của GIS qua đó dữ liệu dưới dạng tương tự hay dạng số được biến đổi sang dạng số có thể sử dụng được bằng GIS. Việc nhập dữ liệu được thực hiện nhờ vào các thiết bị như bàn số hóa, máy quét, bàn phím và các chương trình hay môđun nhập và chuyển đổi dữ liệu của GIS.</a:t>
            </a:r>
          </a:p>
          <a:p>
            <a:pPr lvl="1"/>
            <a:r>
              <a:rPr lang="en-US" b="1"/>
              <a:t>Quản lý dữ liệu</a:t>
            </a:r>
          </a:p>
          <a:p>
            <a:pPr lvl="2"/>
            <a:r>
              <a:rPr lang="en-US"/>
              <a:t>Việc xây dựng một cơ sở dữ liệu GIS lớn bằng các phương pháp nhập dữ liệu khác nhau thường rất tốn kém về thời gian, công sức và tiền bạc. Số chi phí bằng tiền cho việc xây dựng cơ sở dữ liệu có thể lớn hơn hẳn chi phí phần cứng và phần mềm GIS. Điều đó phần nào nói lên ý nghĩa của việc quản lý dữ liệu, một chức năng quan trọng của tất cả các hệ thống thông tin địa lý. </a:t>
            </a:r>
          </a:p>
        </p:txBody>
      </p:sp>
    </p:spTree>
    <p:extLst>
      <p:ext uri="{BB962C8B-B14F-4D97-AF65-F5344CB8AC3E}">
        <p14:creationId xmlns:p14="http://schemas.microsoft.com/office/powerpoint/2010/main" val="354664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52</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Chức năng của GIS</a:t>
            </a:r>
          </a:p>
          <a:p>
            <a:pPr lvl="1"/>
            <a:r>
              <a:rPr lang="en-US" b="1"/>
              <a:t>Phân tích dữ liệu</a:t>
            </a:r>
          </a:p>
          <a:p>
            <a:pPr lvl="2"/>
            <a:r>
              <a:rPr lang="en-US"/>
              <a:t>Phân tích dữ liệu là chức năng quan trọng nhất của GIS. GIS cung cấp các công cụ cần thiết để phân tích dữ liệu không gian, dữ liệu thuộc tính và phân tích tổng hợp cả hai loại dữ liệu đó ở trong cơ sở dữ liệu để tạo ra thông tin mới trợ giúp các quyết định mang tính không gian.</a:t>
            </a:r>
          </a:p>
          <a:p>
            <a:pPr lvl="1"/>
            <a:r>
              <a:rPr lang="en-US" b="1" i="1"/>
              <a:t>Xuất dữ liệu</a:t>
            </a:r>
          </a:p>
          <a:p>
            <a:pPr lvl="2"/>
            <a:r>
              <a:rPr lang="en-US"/>
              <a:t>Chức năng xuất dữ liệu hay còn gọi là chức năng báo cáo của GIS cho phép hiển thị, trình bày các kết quả phân tích và mô hình hóa không gian bằng GIS dưới dạng bản đồ, bảng thuộc tính hay văn bản trên nàm hình hay trên các vật liệu truyền thống khác ở các tỷ lệ và chất lượng khác nhau tùy thuộc vào yêu cầu của người dùng và khả năng của các thiết bị xuất dữ liệu như màn hình, máy in và máy vẽ.</a:t>
            </a:r>
          </a:p>
        </p:txBody>
      </p:sp>
    </p:spTree>
    <p:extLst>
      <p:ext uri="{BB962C8B-B14F-4D97-AF65-F5344CB8AC3E}">
        <p14:creationId xmlns:p14="http://schemas.microsoft.com/office/powerpoint/2010/main" val="100241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2. </a:t>
            </a:r>
            <a:r>
              <a:rPr lang="en-US" sz="2800"/>
              <a:t>Thành phần và chức năng của GIS</a:t>
            </a:r>
            <a:endParaRPr lang="en-US" sz="3050"/>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53</a:t>
            </a:fld>
            <a:endParaRPr lang="en-US"/>
          </a:p>
        </p:txBody>
      </p:sp>
      <p:sp>
        <p:nvSpPr>
          <p:cNvPr id="8" name="Content Placeholder 7">
            <a:extLst>
              <a:ext uri="{FF2B5EF4-FFF2-40B4-BE49-F238E27FC236}">
                <a16:creationId xmlns:a16="http://schemas.microsoft.com/office/drawing/2014/main" id="{6E0B5930-9703-473D-94A0-6B14E917AFC5}"/>
              </a:ext>
            </a:extLst>
          </p:cNvPr>
          <p:cNvSpPr>
            <a:spLocks noGrp="1"/>
          </p:cNvSpPr>
          <p:nvPr>
            <p:ph idx="1"/>
          </p:nvPr>
        </p:nvSpPr>
        <p:spPr/>
        <p:txBody>
          <a:bodyPr>
            <a:normAutofit/>
          </a:bodyPr>
          <a:lstStyle/>
          <a:p>
            <a:r>
              <a:rPr lang="en-US"/>
              <a:t>Chức năng của GIS</a:t>
            </a:r>
          </a:p>
        </p:txBody>
      </p:sp>
      <p:pic>
        <p:nvPicPr>
          <p:cNvPr id="2" name="Picture 1">
            <a:extLst>
              <a:ext uri="{FF2B5EF4-FFF2-40B4-BE49-F238E27FC236}">
                <a16:creationId xmlns:a16="http://schemas.microsoft.com/office/drawing/2014/main" id="{7DA16F0E-BC95-4C9F-8F9D-E9687061FD92}"/>
              </a:ext>
            </a:extLst>
          </p:cNvPr>
          <p:cNvPicPr>
            <a:picLocks noChangeAspect="1"/>
          </p:cNvPicPr>
          <p:nvPr/>
        </p:nvPicPr>
        <p:blipFill>
          <a:blip r:embed="rId3"/>
          <a:stretch>
            <a:fillRect/>
          </a:stretch>
        </p:blipFill>
        <p:spPr>
          <a:xfrm>
            <a:off x="2114687" y="2019809"/>
            <a:ext cx="4914061" cy="4336532"/>
          </a:xfrm>
          <a:prstGeom prst="rect">
            <a:avLst/>
          </a:prstGeom>
        </p:spPr>
      </p:pic>
    </p:spTree>
    <p:extLst>
      <p:ext uri="{BB962C8B-B14F-4D97-AF65-F5344CB8AC3E}">
        <p14:creationId xmlns:p14="http://schemas.microsoft.com/office/powerpoint/2010/main" val="132746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3. Một số ứng dụng GIS</a:t>
            </a:r>
          </a:p>
        </p:txBody>
      </p:sp>
      <p:sp>
        <p:nvSpPr>
          <p:cNvPr id="14" name="Content Placeholder 13"/>
          <p:cNvSpPr>
            <a:spLocks noGrp="1"/>
          </p:cNvSpPr>
          <p:nvPr>
            <p:ph idx="1"/>
          </p:nvPr>
        </p:nvSpPr>
        <p:spPr/>
        <p:txBody>
          <a:bodyPr>
            <a:normAutofit/>
          </a:bodyPr>
          <a:lstStyle/>
          <a:p>
            <a:pPr>
              <a:buClr>
                <a:srgbClr val="514843"/>
              </a:buClr>
            </a:pPr>
            <a:r>
              <a:rPr lang="en-US" b="1"/>
              <a:t>Môi tr</a:t>
            </a:r>
            <a:r>
              <a:rPr lang="vi-VN" b="1"/>
              <a:t>ư</a:t>
            </a:r>
            <a:r>
              <a:rPr lang="en-US" b="1"/>
              <a:t>ờng</a:t>
            </a:r>
          </a:p>
          <a:p>
            <a:pPr lvl="1">
              <a:buClr>
                <a:srgbClr val="514843"/>
              </a:buClr>
            </a:pPr>
            <a:r>
              <a:rPr lang="vi-VN"/>
              <a:t>Ở mức đơn giản nhất là có thể dùng hệ thông tin địa lý GIS để đánh giá môi trường dựa vào vị trí và thuộc tính. Ứng dụng cao cấp hơn là chúng ta có thể sử dụng GIS để mô hình hóa các tiến trình xói mòn đất cũng như sự ô nhiễm môi trường dựa vào khả năng phân tích của GIS</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54</a:t>
            </a:fld>
            <a:endParaRPr lang="en-US"/>
          </a:p>
        </p:txBody>
      </p:sp>
      <p:pic>
        <p:nvPicPr>
          <p:cNvPr id="13314" name="Picture 2" descr="Káº¿t quáº£ hÃ¬nh áº£nh cho á»©ng dá»¥ng gis trong xÃ³i mÃ²n Äáº¥t">
            <a:extLst>
              <a:ext uri="{FF2B5EF4-FFF2-40B4-BE49-F238E27FC236}">
                <a16:creationId xmlns:a16="http://schemas.microsoft.com/office/drawing/2014/main" id="{B2583BC9-2DF5-41D5-8A7C-472C61A9E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257" y="3429000"/>
            <a:ext cx="4001486" cy="292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80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3. Một số ứng dụng GIS</a:t>
            </a:r>
          </a:p>
        </p:txBody>
      </p:sp>
      <p:sp>
        <p:nvSpPr>
          <p:cNvPr id="14" name="Content Placeholder 13"/>
          <p:cNvSpPr>
            <a:spLocks noGrp="1"/>
          </p:cNvSpPr>
          <p:nvPr>
            <p:ph idx="1"/>
          </p:nvPr>
        </p:nvSpPr>
        <p:spPr/>
        <p:txBody>
          <a:bodyPr>
            <a:normAutofit/>
          </a:bodyPr>
          <a:lstStyle/>
          <a:p>
            <a:pPr>
              <a:buClr>
                <a:srgbClr val="514843"/>
              </a:buClr>
            </a:pPr>
            <a:r>
              <a:rPr lang="en-US" b="1"/>
              <a:t>Khí t</a:t>
            </a:r>
            <a:r>
              <a:rPr lang="vi-VN" b="1"/>
              <a:t>ư</a:t>
            </a:r>
            <a:r>
              <a:rPr lang="en-US" b="1"/>
              <a:t>ợng thủy văn</a:t>
            </a:r>
          </a:p>
          <a:p>
            <a:pPr lvl="1">
              <a:buClr>
                <a:srgbClr val="514843"/>
              </a:buClr>
            </a:pPr>
            <a:r>
              <a:rPr lang="vi-VN"/>
              <a:t>Hệ thông tin địa lý GIS có thể nhanh chóng đáp ứng phục vụ cho các công tác dự báo thiên tai lũ lụt cũng như các công tác dự báo vị trí của bão và các dòng chảy…</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55</a:t>
            </a:fld>
            <a:endParaRPr lang="en-US"/>
          </a:p>
        </p:txBody>
      </p:sp>
      <p:pic>
        <p:nvPicPr>
          <p:cNvPr id="14338" name="Picture 2" descr="Káº¿t quáº£ hÃ¬nh áº£nh cho gis trong dá»± bÃ¡o tÃ¢m bÃ£o">
            <a:extLst>
              <a:ext uri="{FF2B5EF4-FFF2-40B4-BE49-F238E27FC236}">
                <a16:creationId xmlns:a16="http://schemas.microsoft.com/office/drawing/2014/main" id="{05148BA1-79F9-4FF1-B09A-94D0E3E69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996" y="2901462"/>
            <a:ext cx="6142007" cy="345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7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3. Một số ứng dụng GIS</a:t>
            </a:r>
          </a:p>
        </p:txBody>
      </p:sp>
      <p:sp>
        <p:nvSpPr>
          <p:cNvPr id="14" name="Content Placeholder 13"/>
          <p:cNvSpPr>
            <a:spLocks noGrp="1"/>
          </p:cNvSpPr>
          <p:nvPr>
            <p:ph idx="1"/>
          </p:nvPr>
        </p:nvSpPr>
        <p:spPr/>
        <p:txBody>
          <a:bodyPr>
            <a:normAutofit/>
          </a:bodyPr>
          <a:lstStyle/>
          <a:p>
            <a:pPr>
              <a:buClr>
                <a:srgbClr val="514843"/>
              </a:buClr>
            </a:pPr>
            <a:r>
              <a:rPr lang="en-US" b="1"/>
              <a:t>Nông nghiệp</a:t>
            </a:r>
          </a:p>
          <a:p>
            <a:pPr lvl="1">
              <a:buClr>
                <a:srgbClr val="514843"/>
              </a:buClr>
            </a:pPr>
            <a:r>
              <a:rPr lang="vi-VN"/>
              <a:t>GIS có thể phục vụ cho các công tác quản lý sử dụng đất, nghiên cứu về đất trồng, có thể kiểm tra được nguồn nước...</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56</a:t>
            </a:fld>
            <a:endParaRPr lang="en-US"/>
          </a:p>
        </p:txBody>
      </p:sp>
      <p:pic>
        <p:nvPicPr>
          <p:cNvPr id="15362" name="Picture 2" descr="Káº¿t quáº£ hÃ¬nh áº£nh cho á»©ng dá»¥ng gis trong quáº£n lÃ½ Äáº¥t">
            <a:extLst>
              <a:ext uri="{FF2B5EF4-FFF2-40B4-BE49-F238E27FC236}">
                <a16:creationId xmlns:a16="http://schemas.microsoft.com/office/drawing/2014/main" id="{BC3523FA-A769-48C9-800A-7A3EF48ED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38" y="2877150"/>
            <a:ext cx="5105759" cy="3545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36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3. Một số ứng dụng GIS</a:t>
            </a:r>
          </a:p>
        </p:txBody>
      </p:sp>
      <p:sp>
        <p:nvSpPr>
          <p:cNvPr id="14" name="Content Placeholder 13"/>
          <p:cNvSpPr>
            <a:spLocks noGrp="1"/>
          </p:cNvSpPr>
          <p:nvPr>
            <p:ph idx="1"/>
          </p:nvPr>
        </p:nvSpPr>
        <p:spPr/>
        <p:txBody>
          <a:bodyPr>
            <a:normAutofit/>
          </a:bodyPr>
          <a:lstStyle/>
          <a:p>
            <a:pPr>
              <a:buClr>
                <a:srgbClr val="514843"/>
              </a:buClr>
            </a:pPr>
            <a:r>
              <a:rPr lang="en-US" b="1"/>
              <a:t>Y tế</a:t>
            </a:r>
          </a:p>
          <a:p>
            <a:pPr lvl="1">
              <a:buClr>
                <a:srgbClr val="514843"/>
              </a:buClr>
            </a:pPr>
            <a:r>
              <a:rPr lang="vi-VN"/>
              <a:t>GIS có thể dẫn đường</a:t>
            </a:r>
            <a:r>
              <a:rPr lang="en-US"/>
              <a:t>,</a:t>
            </a:r>
            <a:r>
              <a:rPr lang="vi-VN"/>
              <a:t> nó có thể đưa ra được lộ trình giữa xe cấp cứu và bện</a:t>
            </a:r>
            <a:r>
              <a:rPr lang="en-US"/>
              <a:t>h</a:t>
            </a:r>
            <a:r>
              <a:rPr lang="vi-VN"/>
              <a:t> nhân cần cấp cứu qua đó giúp xe cấp cứu có thể nhanh nhất đến với vị trí của bệnh nhân làm tăng cơ hội sống sót của người bện</a:t>
            </a:r>
            <a:r>
              <a:rPr lang="en-US"/>
              <a:t>h</a:t>
            </a:r>
            <a:r>
              <a:rPr lang="vi-VN"/>
              <a:t>, ngoài ra nó còn được dùng trong nghiên cứu các dịch bệnh nó có thể phân tích nguyên nhân bùng phát và lan truyền của bệnh dịch…</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57</a:t>
            </a:fld>
            <a:endParaRPr lang="en-US"/>
          </a:p>
        </p:txBody>
      </p:sp>
      <p:pic>
        <p:nvPicPr>
          <p:cNvPr id="16386" name="Picture 2" descr="pcd-1200x554.png">
            <a:extLst>
              <a:ext uri="{FF2B5EF4-FFF2-40B4-BE49-F238E27FC236}">
                <a16:creationId xmlns:a16="http://schemas.microsoft.com/office/drawing/2014/main" id="{47234023-C92A-491A-9563-391B11A31D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7298" y="3729930"/>
            <a:ext cx="5689403" cy="262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3. Một số ứng dụng GIS</a:t>
            </a:r>
          </a:p>
        </p:txBody>
      </p:sp>
      <p:sp>
        <p:nvSpPr>
          <p:cNvPr id="14" name="Content Placeholder 13"/>
          <p:cNvSpPr>
            <a:spLocks noGrp="1"/>
          </p:cNvSpPr>
          <p:nvPr>
            <p:ph idx="1"/>
          </p:nvPr>
        </p:nvSpPr>
        <p:spPr/>
        <p:txBody>
          <a:bodyPr>
            <a:normAutofit/>
          </a:bodyPr>
          <a:lstStyle/>
          <a:p>
            <a:pPr>
              <a:buClr>
                <a:srgbClr val="514843"/>
              </a:buClr>
            </a:pPr>
            <a:r>
              <a:rPr lang="en-US" b="1"/>
              <a:t>Giao thông</a:t>
            </a:r>
          </a:p>
          <a:p>
            <a:pPr lvl="1">
              <a:buClr>
                <a:srgbClr val="514843"/>
              </a:buClr>
            </a:pPr>
            <a:r>
              <a:rPr lang="vi-VN"/>
              <a:t>Hệ thông tin địa lý GIS có thể được ứng dụng trong định vị trong vận tải hàng hóa, cũng như việc xác định lộ trình đường đi ngắn nhất, cũng như việc quy hoạch giao thông.</a:t>
            </a:r>
            <a:endParaRPr lang="en-US"/>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58</a:t>
            </a:fld>
            <a:endParaRPr lang="en-US"/>
          </a:p>
        </p:txBody>
      </p:sp>
      <p:pic>
        <p:nvPicPr>
          <p:cNvPr id="17410" name="Picture 2" descr="HÃ¬nh áº£nh cÃ³ liÃªn quan">
            <a:extLst>
              <a:ext uri="{FF2B5EF4-FFF2-40B4-BE49-F238E27FC236}">
                <a16:creationId xmlns:a16="http://schemas.microsoft.com/office/drawing/2014/main" id="{7E018E0A-ABF2-49D7-9239-121C9B9DC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8300" y="2956779"/>
            <a:ext cx="6047399" cy="3399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3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4. Chi phí cho GIS</a:t>
            </a:r>
          </a:p>
        </p:txBody>
      </p:sp>
      <p:sp>
        <p:nvSpPr>
          <p:cNvPr id="14" name="Content Placeholder 13"/>
          <p:cNvSpPr>
            <a:spLocks noGrp="1"/>
          </p:cNvSpPr>
          <p:nvPr>
            <p:ph idx="1"/>
          </p:nvPr>
        </p:nvSpPr>
        <p:spPr/>
        <p:txBody>
          <a:bodyPr>
            <a:normAutofit/>
          </a:bodyPr>
          <a:lstStyle/>
          <a:p>
            <a:pPr>
              <a:buClr>
                <a:srgbClr val="514843"/>
              </a:buClr>
            </a:pPr>
            <a:r>
              <a:rPr lang="en-US"/>
              <a:t>GIS cần phần cứng, phần mềm, dữ liệu và quản trị để dẫn đến thành công của mọi ứng dụng. Tuy nhiên, mỗi loại đều đòi hỏi nguồn kinh phí nhất định.</a:t>
            </a:r>
          </a:p>
          <a:p>
            <a:pPr>
              <a:buClr>
                <a:srgbClr val="514843"/>
              </a:buClr>
            </a:pPr>
            <a:r>
              <a:rPr lang="en-US"/>
              <a:t>Hiện nay, rất nhiều phần mềm GIS được thương mại hóa cho nên giá thành của chúng hạ nhanh chóng nhưng chức năng của chúng lại ngày càng được tăng cường.</a:t>
            </a:r>
          </a:p>
          <a:p>
            <a:pPr>
              <a:buClr>
                <a:srgbClr val="514843"/>
              </a:buClr>
            </a:pPr>
            <a:r>
              <a:rPr lang="en-US"/>
              <a:t>Chỉ có chi phí cho dữ liệu không gian hầu như vẫn giữ nguyên ở mức cao. Thông thường, khoảng 70% tổng chi phí của dự án GIS là dành cho việc thu thập dữ liệu.</a:t>
            </a:r>
          </a:p>
        </p:txBody>
      </p:sp>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59</a:t>
            </a:fld>
            <a:endParaRPr lang="en-US"/>
          </a:p>
        </p:txBody>
      </p:sp>
    </p:spTree>
    <p:extLst>
      <p:ext uri="{BB962C8B-B14F-4D97-AF65-F5344CB8AC3E}">
        <p14:creationId xmlns:p14="http://schemas.microsoft.com/office/powerpoint/2010/main" val="44685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D3B5DA-A13F-4EF5-9EA3-280EC5728BDE}"/>
              </a:ext>
            </a:extLst>
          </p:cNvPr>
          <p:cNvPicPr>
            <a:picLocks noChangeAspect="1"/>
          </p:cNvPicPr>
          <p:nvPr/>
        </p:nvPicPr>
        <p:blipFill>
          <a:blip r:embed="rId3"/>
          <a:stretch>
            <a:fillRect/>
          </a:stretch>
        </p:blipFill>
        <p:spPr>
          <a:xfrm>
            <a:off x="6298164" y="3429001"/>
            <a:ext cx="2845837" cy="1878572"/>
          </a:xfrm>
          <a:prstGeom prst="rect">
            <a:avLst/>
          </a:prstGeom>
        </p:spPr>
      </p:pic>
      <p:sp>
        <p:nvSpPr>
          <p:cNvPr id="4" name="Rectangle 3"/>
          <p:cNvSpPr/>
          <p:nvPr/>
        </p:nvSpPr>
        <p:spPr>
          <a:xfrm>
            <a:off x="150587" y="1613873"/>
            <a:ext cx="8671377" cy="1135183"/>
          </a:xfrm>
          <a:prstGeom prst="rect">
            <a:avLst/>
          </a:prstGeom>
        </p:spPr>
        <p:txBody>
          <a:bodyPr wrap="square">
            <a:spAutoFit/>
          </a:bodyPr>
          <a:lstStyle/>
          <a:p>
            <a:pPr algn="just">
              <a:lnSpc>
                <a:spcPct val="130000"/>
              </a:lnSpc>
              <a:spcBef>
                <a:spcPts val="450"/>
              </a:spcBef>
            </a:pPr>
            <a:r>
              <a:rPr lang="en-US" dirty="0"/>
              <a:t>GIS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cập</a:t>
            </a:r>
            <a:r>
              <a:rPr lang="en-US" dirty="0"/>
              <a:t> </a:t>
            </a:r>
            <a:r>
              <a:rPr lang="en-US" dirty="0" err="1"/>
              <a:t>nhật</a:t>
            </a:r>
            <a:r>
              <a:rPr lang="en-US" dirty="0"/>
              <a:t>, </a:t>
            </a:r>
            <a:r>
              <a:rPr lang="en-US" dirty="0" err="1"/>
              <a:t>lưu</a:t>
            </a:r>
            <a:r>
              <a:rPr lang="en-US" dirty="0"/>
              <a:t> </a:t>
            </a:r>
            <a:r>
              <a:rPr lang="en-US" dirty="0" err="1"/>
              <a:t>trữ</a:t>
            </a:r>
            <a:r>
              <a:rPr lang="en-US" dirty="0"/>
              <a:t>, </a:t>
            </a:r>
            <a:r>
              <a:rPr lang="en-US" dirty="0" err="1"/>
              <a:t>tính</a:t>
            </a:r>
            <a:r>
              <a:rPr lang="en-US" dirty="0"/>
              <a:t> </a:t>
            </a:r>
            <a:r>
              <a:rPr lang="en-US" dirty="0" err="1"/>
              <a:t>hợp</a:t>
            </a:r>
            <a:r>
              <a:rPr lang="en-US" dirty="0"/>
              <a:t>, </a:t>
            </a:r>
            <a:r>
              <a:rPr lang="en-US" dirty="0" err="1"/>
              <a:t>tra</a:t>
            </a:r>
            <a:r>
              <a:rPr lang="en-US" dirty="0"/>
              <a:t> </a:t>
            </a:r>
            <a:r>
              <a:rPr lang="en-US" dirty="0" err="1"/>
              <a:t>cứu</a:t>
            </a:r>
            <a:r>
              <a:rPr lang="en-US" dirty="0"/>
              <a:t>, </a:t>
            </a:r>
            <a:r>
              <a:rPr lang="en-US" dirty="0" err="1"/>
              <a:t>phân</a:t>
            </a:r>
            <a:r>
              <a:rPr lang="en-US" dirty="0"/>
              <a:t> </a:t>
            </a:r>
            <a:r>
              <a:rPr lang="en-US" dirty="0" err="1"/>
              <a:t>tích</a:t>
            </a:r>
            <a:r>
              <a:rPr lang="en-US" dirty="0"/>
              <a:t> </a:t>
            </a:r>
            <a:r>
              <a:rPr lang="en-US" dirty="0" err="1"/>
              <a:t>mọi</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gắn</a:t>
            </a:r>
            <a:r>
              <a:rPr lang="en-US" dirty="0"/>
              <a:t> </a:t>
            </a:r>
            <a:r>
              <a:rPr lang="en-US" dirty="0" err="1"/>
              <a:t>với</a:t>
            </a:r>
            <a:r>
              <a:rPr lang="en-US" dirty="0"/>
              <a:t> </a:t>
            </a:r>
            <a:r>
              <a:rPr lang="en-US" dirty="0" err="1"/>
              <a:t>vị</a:t>
            </a:r>
            <a:r>
              <a:rPr lang="en-US" dirty="0"/>
              <a:t> </a:t>
            </a:r>
            <a:r>
              <a:rPr lang="en-US" dirty="0" err="1"/>
              <a:t>trí</a:t>
            </a:r>
            <a:r>
              <a:rPr lang="en-US" dirty="0"/>
              <a:t> </a:t>
            </a:r>
            <a:r>
              <a:rPr lang="en-US" dirty="0" err="1"/>
              <a:t>trên</a:t>
            </a:r>
            <a:r>
              <a:rPr lang="en-US" dirty="0"/>
              <a:t> </a:t>
            </a:r>
            <a:r>
              <a:rPr lang="en-US" dirty="0" err="1"/>
              <a:t>trái</a:t>
            </a:r>
            <a:r>
              <a:rPr lang="en-US" dirty="0"/>
              <a:t> </a:t>
            </a:r>
            <a:r>
              <a:rPr lang="en-US" dirty="0" err="1"/>
              <a:t>đất</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thông</a:t>
            </a:r>
            <a:r>
              <a:rPr lang="en-US" dirty="0"/>
              <a:t> tin </a:t>
            </a:r>
            <a:r>
              <a:rPr lang="en-US" dirty="0" err="1"/>
              <a:t>dưới</a:t>
            </a:r>
            <a:r>
              <a:rPr lang="en-US" dirty="0"/>
              <a:t> </a:t>
            </a:r>
            <a:r>
              <a:rPr lang="en-US" dirty="0" err="1"/>
              <a:t>dạng</a:t>
            </a:r>
            <a:r>
              <a:rPr lang="en-US" dirty="0"/>
              <a:t> </a:t>
            </a:r>
            <a:r>
              <a:rPr lang="en-US" dirty="0" err="1"/>
              <a:t>các</a:t>
            </a:r>
            <a:r>
              <a:rPr lang="en-US" dirty="0"/>
              <a:t> </a:t>
            </a:r>
            <a:r>
              <a:rPr lang="en-US" dirty="0" err="1"/>
              <a:t>lớp</a:t>
            </a:r>
            <a:r>
              <a:rPr lang="en-US" dirty="0"/>
              <a:t> </a:t>
            </a:r>
            <a:r>
              <a:rPr lang="en-US" dirty="0" err="1"/>
              <a:t>bản</a:t>
            </a:r>
            <a:r>
              <a:rPr lang="en-US" dirty="0"/>
              <a:t> </a:t>
            </a:r>
            <a:r>
              <a:rPr lang="en-US" dirty="0" err="1"/>
              <a:t>đồ</a:t>
            </a:r>
            <a:r>
              <a:rPr lang="en-US" dirty="0"/>
              <a:t>, </a:t>
            </a:r>
            <a:r>
              <a:rPr lang="en-US" dirty="0" err="1"/>
              <a:t>biểu</a:t>
            </a:r>
            <a:r>
              <a:rPr lang="en-US" dirty="0"/>
              <a:t> </a:t>
            </a:r>
            <a:r>
              <a:rPr lang="en-US" dirty="0" err="1"/>
              <a:t>đồ</a:t>
            </a:r>
            <a:r>
              <a:rPr lang="en-US" dirty="0"/>
              <a:t>, </a:t>
            </a:r>
            <a:r>
              <a:rPr lang="en-US" dirty="0" err="1"/>
              <a:t>bản</a:t>
            </a:r>
            <a:r>
              <a:rPr lang="en-US" dirty="0"/>
              <a:t> </a:t>
            </a:r>
            <a:r>
              <a:rPr lang="en-US" dirty="0" err="1"/>
              <a:t>báo</a:t>
            </a:r>
            <a:r>
              <a:rPr lang="en-US" dirty="0"/>
              <a:t> </a:t>
            </a:r>
            <a:r>
              <a:rPr lang="en-US" dirty="0" err="1"/>
              <a:t>cáo</a:t>
            </a:r>
            <a:endParaRPr lang="en-US" sz="1500" dirty="0">
              <a:latin typeface="Arial" panose="020B0604020202020204" pitchFamily="34" charset="0"/>
              <a:ea typeface="Times New Roman" panose="02020603050405020304" pitchFamily="18" charset="0"/>
              <a:cs typeface="Arial" panose="020B0604020202020204" pitchFamily="34" charset="0"/>
            </a:endParaRPr>
          </a:p>
        </p:txBody>
      </p:sp>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5" name="Picture 4">
            <a:extLst>
              <a:ext uri="{FF2B5EF4-FFF2-40B4-BE49-F238E27FC236}">
                <a16:creationId xmlns:a16="http://schemas.microsoft.com/office/drawing/2014/main" id="{659BB9D5-0B6B-4604-8772-E29B2DAEFDCB}"/>
              </a:ext>
            </a:extLst>
          </p:cNvPr>
          <p:cNvPicPr>
            <a:picLocks noChangeAspect="1"/>
          </p:cNvPicPr>
          <p:nvPr/>
        </p:nvPicPr>
        <p:blipFill>
          <a:blip r:embed="rId4"/>
          <a:stretch>
            <a:fillRect/>
          </a:stretch>
        </p:blipFill>
        <p:spPr>
          <a:xfrm>
            <a:off x="212234" y="3308986"/>
            <a:ext cx="2386171" cy="1487628"/>
          </a:xfrm>
          <a:prstGeom prst="rect">
            <a:avLst/>
          </a:prstGeom>
        </p:spPr>
      </p:pic>
      <p:sp>
        <p:nvSpPr>
          <p:cNvPr id="9" name="Oval 8" descr="Small circle">
            <a:extLst>
              <a:ext uri="{FF2B5EF4-FFF2-40B4-BE49-F238E27FC236}">
                <a16:creationId xmlns:a16="http://schemas.microsoft.com/office/drawing/2014/main" id="{DD0DD14B-FDBF-4133-814E-B865FDA0C37A}"/>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pic>
        <p:nvPicPr>
          <p:cNvPr id="7" name="Picture 6">
            <a:extLst>
              <a:ext uri="{FF2B5EF4-FFF2-40B4-BE49-F238E27FC236}">
                <a16:creationId xmlns:a16="http://schemas.microsoft.com/office/drawing/2014/main" id="{3C5F39D3-DB79-FEDA-B921-5EC437D5DC8E}"/>
              </a:ext>
            </a:extLst>
          </p:cNvPr>
          <p:cNvPicPr>
            <a:picLocks noChangeAspect="1"/>
          </p:cNvPicPr>
          <p:nvPr/>
        </p:nvPicPr>
        <p:blipFill>
          <a:blip r:embed="rId5"/>
          <a:stretch>
            <a:fillRect/>
          </a:stretch>
        </p:blipFill>
        <p:spPr>
          <a:xfrm>
            <a:off x="2845838" y="3308986"/>
            <a:ext cx="3289772" cy="1758557"/>
          </a:xfrm>
          <a:prstGeom prst="rect">
            <a:avLst/>
          </a:prstGeom>
        </p:spPr>
      </p:pic>
      <p:sp>
        <p:nvSpPr>
          <p:cNvPr id="10" name="Rectangle 9">
            <a:extLst>
              <a:ext uri="{FF2B5EF4-FFF2-40B4-BE49-F238E27FC236}">
                <a16:creationId xmlns:a16="http://schemas.microsoft.com/office/drawing/2014/main" id="{A2DB8C5B-6E40-4E80-B350-281FCA8F8EAF}"/>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2" name="Oval 11" descr="Small circle">
            <a:extLst>
              <a:ext uri="{FF2B5EF4-FFF2-40B4-BE49-F238E27FC236}">
                <a16:creationId xmlns:a16="http://schemas.microsoft.com/office/drawing/2014/main" id="{E011F6F7-6DEE-49CB-90B5-7DC75703BDD0}"/>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3" name="Rectangle 12">
            <a:extLst>
              <a:ext uri="{FF2B5EF4-FFF2-40B4-BE49-F238E27FC236}">
                <a16:creationId xmlns:a16="http://schemas.microsoft.com/office/drawing/2014/main" id="{879A8F60-15E6-43D0-8EA4-04B7E643B4A8}"/>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a:solidFill>
                  <a:srgbClr val="0070C0"/>
                </a:solidFill>
              </a:rPr>
              <a:t>GIS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3474718217"/>
      </p:ext>
    </p:extLst>
  </p:cSld>
  <p:clrMapOvr>
    <a:masterClrMapping/>
  </p:clrMapOvr>
  <p:transition>
    <p:pull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050"/>
              <a:t>4. Chi phí cho GIS</a:t>
            </a:r>
          </a:p>
        </p:txBody>
      </p:sp>
      <p:pic>
        <p:nvPicPr>
          <p:cNvPr id="2" name="Content Placeholder 1">
            <a:extLst>
              <a:ext uri="{FF2B5EF4-FFF2-40B4-BE49-F238E27FC236}">
                <a16:creationId xmlns:a16="http://schemas.microsoft.com/office/drawing/2014/main" id="{BDE09B8E-651A-4EB6-A181-AC308497A2E4}"/>
              </a:ext>
            </a:extLst>
          </p:cNvPr>
          <p:cNvPicPr>
            <a:picLocks noGrp="1" noChangeAspect="1"/>
          </p:cNvPicPr>
          <p:nvPr>
            <p:ph idx="1"/>
          </p:nvPr>
        </p:nvPicPr>
        <p:blipFill>
          <a:blip r:embed="rId3"/>
          <a:stretch>
            <a:fillRect/>
          </a:stretch>
        </p:blipFill>
        <p:spPr>
          <a:xfrm>
            <a:off x="1645025" y="1441001"/>
            <a:ext cx="5853386" cy="4915344"/>
          </a:xfrm>
          <a:prstGeom prst="rect">
            <a:avLst/>
          </a:prstGeom>
        </p:spPr>
      </p:pic>
      <p:sp>
        <p:nvSpPr>
          <p:cNvPr id="3" name="Date Placeholder 2">
            <a:extLst>
              <a:ext uri="{FF2B5EF4-FFF2-40B4-BE49-F238E27FC236}">
                <a16:creationId xmlns:a16="http://schemas.microsoft.com/office/drawing/2014/main" id="{9BD7D5C3-CFE7-419A-BA98-E4A764F563C7}"/>
              </a:ext>
            </a:extLst>
          </p:cNvPr>
          <p:cNvSpPr>
            <a:spLocks noGrp="1"/>
          </p:cNvSpPr>
          <p:nvPr>
            <p:ph type="dt" sz="half" idx="10"/>
          </p:nvPr>
        </p:nvSpPr>
        <p:spPr/>
        <p:txBody>
          <a:bodyPr/>
          <a:lstStyle/>
          <a:p>
            <a:fld id="{42B18375-A76F-480F-9A63-9953BC8B2EA8}" type="datetime1">
              <a:rPr lang="en-US" smtClean="0"/>
              <a:t>1/15/2024</a:t>
            </a:fld>
            <a:endParaRPr lang="en-US"/>
          </a:p>
        </p:txBody>
      </p:sp>
      <p:sp>
        <p:nvSpPr>
          <p:cNvPr id="4" name="Slide Number Placeholder 3">
            <a:extLst>
              <a:ext uri="{FF2B5EF4-FFF2-40B4-BE49-F238E27FC236}">
                <a16:creationId xmlns:a16="http://schemas.microsoft.com/office/drawing/2014/main" id="{B721054D-80F8-4198-8A5E-D4FFA25128D9}"/>
              </a:ext>
            </a:extLst>
          </p:cNvPr>
          <p:cNvSpPr>
            <a:spLocks noGrp="1"/>
          </p:cNvSpPr>
          <p:nvPr>
            <p:ph type="sldNum" sz="quarter" idx="12"/>
          </p:nvPr>
        </p:nvSpPr>
        <p:spPr/>
        <p:txBody>
          <a:bodyPr/>
          <a:lstStyle/>
          <a:p>
            <a:fld id="{0FF54DE5-C571-48E8-A5BC-B369434E2F44}" type="slidenum">
              <a:rPr lang="en-US" smtClean="0"/>
              <a:t>60</a:t>
            </a:fld>
            <a:endParaRPr lang="en-US"/>
          </a:p>
        </p:txBody>
      </p:sp>
    </p:spTree>
    <p:extLst>
      <p:ext uri="{BB962C8B-B14F-4D97-AF65-F5344CB8AC3E}">
        <p14:creationId xmlns:p14="http://schemas.microsoft.com/office/powerpoint/2010/main" val="15331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a:t>
            </a:r>
          </a:p>
        </p:txBody>
      </p:sp>
      <p:sp>
        <p:nvSpPr>
          <p:cNvPr id="5" name="Date Placeholder 4">
            <a:extLst>
              <a:ext uri="{FF2B5EF4-FFF2-40B4-BE49-F238E27FC236}">
                <a16:creationId xmlns:a16="http://schemas.microsoft.com/office/drawing/2014/main" id="{02D86E39-D49F-4E3E-9354-3BA9990B5B8F}"/>
              </a:ext>
            </a:extLst>
          </p:cNvPr>
          <p:cNvSpPr>
            <a:spLocks noGrp="1"/>
          </p:cNvSpPr>
          <p:nvPr>
            <p:ph type="dt" sz="half" idx="10"/>
          </p:nvPr>
        </p:nvSpPr>
        <p:spPr/>
        <p:txBody>
          <a:bodyPr/>
          <a:lstStyle/>
          <a:p>
            <a:fld id="{1D9C35C0-5F18-4516-B0C0-E09270D33AC0}" type="datetime1">
              <a:rPr lang="en-US" smtClean="0"/>
              <a:t>1/15/2024</a:t>
            </a:fld>
            <a:endParaRPr lang="en-US"/>
          </a:p>
        </p:txBody>
      </p:sp>
      <p:sp>
        <p:nvSpPr>
          <p:cNvPr id="6" name="Slide Number Placeholder 5">
            <a:extLst>
              <a:ext uri="{FF2B5EF4-FFF2-40B4-BE49-F238E27FC236}">
                <a16:creationId xmlns:a16="http://schemas.microsoft.com/office/drawing/2014/main" id="{E92E7633-9AC4-4944-B4C5-99110F3EC8A7}"/>
              </a:ext>
            </a:extLst>
          </p:cNvPr>
          <p:cNvSpPr>
            <a:spLocks noGrp="1"/>
          </p:cNvSpPr>
          <p:nvPr>
            <p:ph type="sldNum" sz="quarter" idx="12"/>
          </p:nvPr>
        </p:nvSpPr>
        <p:spPr/>
        <p:txBody>
          <a:bodyPr/>
          <a:lstStyle/>
          <a:p>
            <a:fld id="{0FF54DE5-C571-48E8-A5BC-B369434E2F44}" type="slidenum">
              <a:rPr lang="en-US" smtClean="0"/>
              <a:t>61</a:t>
            </a:fld>
            <a:endParaRPr lang="en-US"/>
          </a:p>
        </p:txBody>
      </p:sp>
      <p:sp>
        <p:nvSpPr>
          <p:cNvPr id="3" name="Content Placeholder 2"/>
          <p:cNvSpPr>
            <a:spLocks noGrp="1"/>
          </p:cNvSpPr>
          <p:nvPr>
            <p:ph idx="1"/>
          </p:nvPr>
        </p:nvSpPr>
        <p:spPr/>
        <p:txBody>
          <a:bodyPr>
            <a:normAutofit/>
          </a:bodyPr>
          <a:lstStyle/>
          <a:p>
            <a:endParaRPr lang="en-US"/>
          </a:p>
          <a:p>
            <a:endParaRPr lang="en-US"/>
          </a:p>
          <a:p>
            <a:endParaRPr lang="en-US"/>
          </a:p>
          <a:p>
            <a:pPr marL="0" indent="0">
              <a:buNone/>
            </a:pPr>
            <a:endParaRPr lang="en-US"/>
          </a:p>
        </p:txBody>
      </p:sp>
      <p:pic>
        <p:nvPicPr>
          <p:cNvPr id="7" name="Picture 6">
            <a:extLst>
              <a:ext uri="{FF2B5EF4-FFF2-40B4-BE49-F238E27FC236}">
                <a16:creationId xmlns:a16="http://schemas.microsoft.com/office/drawing/2014/main" id="{7DBB4AE2-43A8-465E-9724-84CC29817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83" y="1600206"/>
            <a:ext cx="8255727" cy="4565921"/>
          </a:xfrm>
          <a:prstGeom prst="rect">
            <a:avLst/>
          </a:prstGeom>
        </p:spPr>
      </p:pic>
    </p:spTree>
    <p:extLst>
      <p:ext uri="{BB962C8B-B14F-4D97-AF65-F5344CB8AC3E}">
        <p14:creationId xmlns:p14="http://schemas.microsoft.com/office/powerpoint/2010/main" val="151010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11BD2BCE-3BC4-420B-BD60-E8CBF0F2D2D0}"/>
              </a:ext>
            </a:extLst>
          </p:cNvPr>
          <p:cNvSpPr>
            <a:spLocks noGrp="1"/>
          </p:cNvSpPr>
          <p:nvPr>
            <p:ph type="dt" sz="half" idx="10"/>
          </p:nvPr>
        </p:nvSpPr>
        <p:spPr/>
        <p:txBody>
          <a:bodyPr/>
          <a:lstStyle/>
          <a:p>
            <a:fld id="{F248A40E-D7D9-4608-AB84-CC60B60A7494}" type="datetime1">
              <a:rPr lang="en-US" smtClean="0"/>
              <a:t>1/15/2024</a:t>
            </a:fld>
            <a:endParaRPr lang="en-US"/>
          </a:p>
        </p:txBody>
      </p:sp>
      <p:sp>
        <p:nvSpPr>
          <p:cNvPr id="8" name="Slide Number Placeholder 7">
            <a:extLst>
              <a:ext uri="{FF2B5EF4-FFF2-40B4-BE49-F238E27FC236}">
                <a16:creationId xmlns:a16="http://schemas.microsoft.com/office/drawing/2014/main" id="{B14B286F-E7B3-4FEE-B4FC-3B37E979982B}"/>
              </a:ext>
            </a:extLst>
          </p:cNvPr>
          <p:cNvSpPr>
            <a:spLocks noGrp="1"/>
          </p:cNvSpPr>
          <p:nvPr>
            <p:ph type="sldNum" sz="quarter" idx="12"/>
          </p:nvPr>
        </p:nvSpPr>
        <p:spPr/>
        <p:txBody>
          <a:bodyPr/>
          <a:lstStyle/>
          <a:p>
            <a:fld id="{0FF54DE5-C571-48E8-A5BC-B369434E2F44}" type="slidenum">
              <a:rPr lang="en-US" smtClean="0"/>
              <a:t>62</a:t>
            </a:fld>
            <a:endParaRPr lang="en-US"/>
          </a:p>
        </p:txBody>
      </p:sp>
      <p:sp>
        <p:nvSpPr>
          <p:cNvPr id="10" name="Footer Placeholder 9">
            <a:extLst>
              <a:ext uri="{FF2B5EF4-FFF2-40B4-BE49-F238E27FC236}">
                <a16:creationId xmlns:a16="http://schemas.microsoft.com/office/drawing/2014/main" id="{759BBEDE-A192-4061-92D0-FE47015A74FB}"/>
              </a:ext>
            </a:extLst>
          </p:cNvPr>
          <p:cNvSpPr>
            <a:spLocks noGrp="1"/>
          </p:cNvSpPr>
          <p:nvPr>
            <p:ph type="ftr" sz="quarter" idx="11"/>
          </p:nvPr>
        </p:nvSpPr>
        <p:spPr/>
        <p:txBody>
          <a:bodyPr/>
          <a:lstStyle/>
          <a:p>
            <a:r>
              <a:rPr lang="en-US"/>
              <a:t>NGUYỄN VĂN CHUNG</a:t>
            </a:r>
          </a:p>
        </p:txBody>
      </p:sp>
      <p:sp>
        <p:nvSpPr>
          <p:cNvPr id="11" name="Title 5">
            <a:extLst>
              <a:ext uri="{FF2B5EF4-FFF2-40B4-BE49-F238E27FC236}">
                <a16:creationId xmlns:a16="http://schemas.microsoft.com/office/drawing/2014/main" id="{98808D68-3098-4B43-81CF-1F0014E93E8F}"/>
              </a:ext>
            </a:extLst>
          </p:cNvPr>
          <p:cNvSpPr txBox="1">
            <a:spLocks/>
          </p:cNvSpPr>
          <p:nvPr/>
        </p:nvSpPr>
        <p:spPr>
          <a:xfrm>
            <a:off x="2107474" y="72409"/>
            <a:ext cx="7036526" cy="955565"/>
          </a:xfrm>
          <a:prstGeom prst="rect">
            <a:avLst/>
          </a:prstGeom>
        </p:spPr>
        <p:txBody>
          <a:bodyPr vert="horz" lIns="0" tIns="45720" rIns="0" bIns="45720" rtlCol="0" anchor="ctr">
            <a:normAutofit/>
          </a:bodyPr>
          <a:lst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a:lstStyle>
          <a:p>
            <a:pPr algn="ctr">
              <a:lnSpc>
                <a:spcPct val="100000"/>
              </a:lnSpc>
              <a:spcBef>
                <a:spcPts val="600"/>
              </a:spcBef>
            </a:pP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TR</a:t>
            </a:r>
            <a:r>
              <a:rPr lang="vi-VN" sz="2000">
                <a:solidFill>
                  <a:srgbClr val="514843"/>
                </a:solidFill>
                <a:latin typeface="Arial" panose="020B0604020202020204" pitchFamily="34" charset="0"/>
                <a:ea typeface="Verdana" panose="020B0604030504040204" pitchFamily="34" charset="0"/>
                <a:cs typeface="Arial" panose="020B0604020202020204" pitchFamily="34" charset="0"/>
              </a:rPr>
              <a:t>Ư</a:t>
            </a:r>
            <a:r>
              <a:rPr lang="en-US" sz="2000">
                <a:solidFill>
                  <a:srgbClr val="514843"/>
                </a:solidFill>
                <a:latin typeface="Arial" panose="020B0604020202020204" pitchFamily="34" charset="0"/>
                <a:ea typeface="Verdana" panose="020B0604030504040204" pitchFamily="34" charset="0"/>
                <a:cs typeface="Arial" panose="020B0604020202020204" pitchFamily="34" charset="0"/>
              </a:rPr>
              <a:t>ỜNG ĐẠI HỌC CÔNG NGHỆ giao thông vận tải</a:t>
            </a:r>
          </a:p>
          <a:p>
            <a:pPr algn="ctr">
              <a:lnSpc>
                <a:spcPct val="100000"/>
              </a:lnSpc>
              <a:spcBef>
                <a:spcPts val="600"/>
              </a:spcBef>
            </a:pPr>
            <a:r>
              <a:rPr lang="en-US" sz="1800" b="1">
                <a:solidFill>
                  <a:srgbClr val="514843"/>
                </a:solidFill>
                <a:latin typeface="Arial" panose="020B0604020202020204" pitchFamily="34" charset="0"/>
                <a:ea typeface="Verdana" panose="020B0604030504040204" pitchFamily="34" charset="0"/>
                <a:cs typeface="Arial" panose="020B0604020202020204" pitchFamily="34" charset="0"/>
              </a:rPr>
              <a:t>Khoa công nghệ thông tin</a:t>
            </a:r>
          </a:p>
        </p:txBody>
      </p:sp>
      <p:pic>
        <p:nvPicPr>
          <p:cNvPr id="12" name="Picture 11">
            <a:extLst>
              <a:ext uri="{FF2B5EF4-FFF2-40B4-BE49-F238E27FC236}">
                <a16:creationId xmlns:a16="http://schemas.microsoft.com/office/drawing/2014/main" id="{CF9EFDFB-0043-4F9D-9D69-08443B1B98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704" y="290110"/>
            <a:ext cx="724769" cy="520162"/>
          </a:xfrm>
          <a:prstGeom prst="rect">
            <a:avLst/>
          </a:prstGeom>
        </p:spPr>
      </p:pic>
      <p:pic>
        <p:nvPicPr>
          <p:cNvPr id="15" name="Picture 14">
            <a:extLst>
              <a:ext uri="{FF2B5EF4-FFF2-40B4-BE49-F238E27FC236}">
                <a16:creationId xmlns:a16="http://schemas.microsoft.com/office/drawing/2014/main" id="{22CD8160-DADB-414B-9D6B-2C49B544AD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438" y="1134078"/>
            <a:ext cx="7075123" cy="4900067"/>
          </a:xfrm>
          <a:prstGeom prst="rect">
            <a:avLst/>
          </a:prstGeom>
        </p:spPr>
      </p:pic>
    </p:spTree>
    <p:extLst>
      <p:ext uri="{BB962C8B-B14F-4D97-AF65-F5344CB8AC3E}">
        <p14:creationId xmlns:p14="http://schemas.microsoft.com/office/powerpoint/2010/main" val="39415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970" y="1522131"/>
            <a:ext cx="8804060" cy="1059008"/>
          </a:xfrm>
          <a:prstGeom prst="rect">
            <a:avLst/>
          </a:prstGeom>
        </p:spPr>
        <p:txBody>
          <a:bodyPr wrap="square">
            <a:spAutoFit/>
          </a:bodyPr>
          <a:lstStyle/>
          <a:p>
            <a:pPr algn="just">
              <a:lnSpc>
                <a:spcPct val="120000"/>
              </a:lnSpc>
            </a:pPr>
            <a:r>
              <a:rPr lang="en-US" dirty="0"/>
              <a:t>GIS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cập</a:t>
            </a:r>
            <a:r>
              <a:rPr lang="en-US" dirty="0"/>
              <a:t> </a:t>
            </a:r>
            <a:r>
              <a:rPr lang="en-US" dirty="0" err="1"/>
              <a:t>nhật</a:t>
            </a:r>
            <a:r>
              <a:rPr lang="en-US" dirty="0"/>
              <a:t>, </a:t>
            </a:r>
            <a:r>
              <a:rPr lang="en-US" dirty="0" err="1"/>
              <a:t>lưu</a:t>
            </a:r>
            <a:r>
              <a:rPr lang="en-US" dirty="0"/>
              <a:t> </a:t>
            </a:r>
            <a:r>
              <a:rPr lang="en-US" dirty="0" err="1"/>
              <a:t>trữ</a:t>
            </a:r>
            <a:r>
              <a:rPr lang="en-US" dirty="0"/>
              <a:t>, </a:t>
            </a:r>
            <a:r>
              <a:rPr lang="en-US" dirty="0" err="1"/>
              <a:t>tính</a:t>
            </a:r>
            <a:r>
              <a:rPr lang="en-US" dirty="0"/>
              <a:t> </a:t>
            </a:r>
            <a:r>
              <a:rPr lang="en-US" dirty="0" err="1"/>
              <a:t>hợp</a:t>
            </a:r>
            <a:r>
              <a:rPr lang="en-US" dirty="0"/>
              <a:t>, </a:t>
            </a:r>
            <a:r>
              <a:rPr lang="en-US" dirty="0" err="1"/>
              <a:t>tra</a:t>
            </a:r>
            <a:r>
              <a:rPr lang="en-US" dirty="0"/>
              <a:t> </a:t>
            </a:r>
            <a:r>
              <a:rPr lang="en-US" dirty="0" err="1"/>
              <a:t>cứu</a:t>
            </a:r>
            <a:r>
              <a:rPr lang="en-US" dirty="0"/>
              <a:t>, </a:t>
            </a:r>
            <a:r>
              <a:rPr lang="en-US" dirty="0" err="1"/>
              <a:t>phân</a:t>
            </a:r>
            <a:r>
              <a:rPr lang="en-US" dirty="0"/>
              <a:t> </a:t>
            </a:r>
            <a:r>
              <a:rPr lang="en-US" dirty="0" err="1"/>
              <a:t>tích</a:t>
            </a:r>
            <a:r>
              <a:rPr lang="en-US" dirty="0"/>
              <a:t> </a:t>
            </a:r>
            <a:r>
              <a:rPr lang="en-US" dirty="0" err="1"/>
              <a:t>mọi</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gắn</a:t>
            </a:r>
            <a:r>
              <a:rPr lang="en-US" dirty="0"/>
              <a:t> </a:t>
            </a:r>
            <a:r>
              <a:rPr lang="en-US" dirty="0" err="1"/>
              <a:t>với</a:t>
            </a:r>
            <a:r>
              <a:rPr lang="en-US" dirty="0"/>
              <a:t> </a:t>
            </a:r>
            <a:r>
              <a:rPr lang="en-US" dirty="0" err="1"/>
              <a:t>vị</a:t>
            </a:r>
            <a:r>
              <a:rPr lang="en-US" dirty="0"/>
              <a:t> </a:t>
            </a:r>
            <a:r>
              <a:rPr lang="en-US" dirty="0" err="1"/>
              <a:t>trí</a:t>
            </a:r>
            <a:r>
              <a:rPr lang="en-US" dirty="0"/>
              <a:t> </a:t>
            </a:r>
            <a:r>
              <a:rPr lang="en-US" dirty="0" err="1"/>
              <a:t>trên</a:t>
            </a:r>
            <a:r>
              <a:rPr lang="en-US" dirty="0"/>
              <a:t> </a:t>
            </a:r>
            <a:r>
              <a:rPr lang="en-US" dirty="0" err="1"/>
              <a:t>trái</a:t>
            </a:r>
            <a:r>
              <a:rPr lang="en-US" dirty="0"/>
              <a:t> </a:t>
            </a:r>
            <a:r>
              <a:rPr lang="en-US" dirty="0" err="1"/>
              <a:t>đất</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thông</a:t>
            </a:r>
            <a:r>
              <a:rPr lang="en-US" dirty="0"/>
              <a:t> tin </a:t>
            </a:r>
            <a:r>
              <a:rPr lang="en-US" dirty="0" err="1"/>
              <a:t>dưới</a:t>
            </a:r>
            <a:r>
              <a:rPr lang="en-US" dirty="0"/>
              <a:t> </a:t>
            </a:r>
            <a:r>
              <a:rPr lang="en-US" dirty="0" err="1"/>
              <a:t>dạng</a:t>
            </a:r>
            <a:r>
              <a:rPr lang="en-US" dirty="0"/>
              <a:t> </a:t>
            </a:r>
            <a:r>
              <a:rPr lang="en-US" dirty="0" err="1"/>
              <a:t>các</a:t>
            </a:r>
            <a:r>
              <a:rPr lang="en-US" dirty="0"/>
              <a:t> </a:t>
            </a:r>
            <a:r>
              <a:rPr lang="en-US" dirty="0" err="1"/>
              <a:t>lớp</a:t>
            </a:r>
            <a:r>
              <a:rPr lang="en-US" dirty="0"/>
              <a:t> </a:t>
            </a:r>
            <a:r>
              <a:rPr lang="en-US" dirty="0" err="1"/>
              <a:t>bản</a:t>
            </a:r>
            <a:r>
              <a:rPr lang="en-US" dirty="0"/>
              <a:t> </a:t>
            </a:r>
            <a:r>
              <a:rPr lang="en-US" dirty="0" err="1"/>
              <a:t>đồ</a:t>
            </a:r>
            <a:r>
              <a:rPr lang="en-US" dirty="0"/>
              <a:t>, </a:t>
            </a:r>
            <a:r>
              <a:rPr lang="en-US" dirty="0" err="1"/>
              <a:t>biểu</a:t>
            </a:r>
            <a:r>
              <a:rPr lang="en-US" dirty="0"/>
              <a:t> </a:t>
            </a:r>
            <a:r>
              <a:rPr lang="en-US" dirty="0" err="1"/>
              <a:t>đồ</a:t>
            </a:r>
            <a:r>
              <a:rPr lang="en-US" dirty="0"/>
              <a:t>, </a:t>
            </a:r>
            <a:r>
              <a:rPr lang="en-US" dirty="0" err="1"/>
              <a:t>bản</a:t>
            </a:r>
            <a:r>
              <a:rPr lang="en-US" dirty="0"/>
              <a:t> </a:t>
            </a:r>
            <a:r>
              <a:rPr lang="en-US" dirty="0" err="1"/>
              <a:t>báo</a:t>
            </a:r>
            <a:r>
              <a:rPr lang="en-US" dirty="0"/>
              <a:t> </a:t>
            </a:r>
            <a:r>
              <a:rPr lang="en-US" dirty="0" err="1"/>
              <a:t>cáo</a:t>
            </a:r>
            <a:endParaRPr lang="en-US" sz="165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2" name="Oval 11" descr="Small circle">
            <a:extLst>
              <a:ext uri="{FF2B5EF4-FFF2-40B4-BE49-F238E27FC236}">
                <a16:creationId xmlns:a16="http://schemas.microsoft.com/office/drawing/2014/main" id="{3A8C25EC-6E75-46AC-93D7-AB19065B44D2}"/>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pic>
        <p:nvPicPr>
          <p:cNvPr id="15" name="Picture 14">
            <a:extLst>
              <a:ext uri="{FF2B5EF4-FFF2-40B4-BE49-F238E27FC236}">
                <a16:creationId xmlns:a16="http://schemas.microsoft.com/office/drawing/2014/main" id="{34A7A3B4-818F-4500-A25C-F6BBD7D4C64B}"/>
              </a:ext>
            </a:extLst>
          </p:cNvPr>
          <p:cNvPicPr/>
          <p:nvPr/>
        </p:nvPicPr>
        <p:blipFill>
          <a:blip r:embed="rId3"/>
          <a:stretch>
            <a:fillRect/>
          </a:stretch>
        </p:blipFill>
        <p:spPr>
          <a:xfrm>
            <a:off x="296777" y="2581139"/>
            <a:ext cx="5236845" cy="3801745"/>
          </a:xfrm>
          <a:prstGeom prst="rect">
            <a:avLst/>
          </a:prstGeom>
        </p:spPr>
      </p:pic>
      <p:pic>
        <p:nvPicPr>
          <p:cNvPr id="17" name="Picture 16">
            <a:extLst>
              <a:ext uri="{FF2B5EF4-FFF2-40B4-BE49-F238E27FC236}">
                <a16:creationId xmlns:a16="http://schemas.microsoft.com/office/drawing/2014/main" id="{645B4AD1-D624-4ED0-9A5A-A403DD69B7B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759276" y="3497117"/>
            <a:ext cx="3384724" cy="1900032"/>
          </a:xfrm>
          <a:prstGeom prst="rect">
            <a:avLst/>
          </a:prstGeom>
          <a:noFill/>
          <a:ln>
            <a:noFill/>
          </a:ln>
        </p:spPr>
      </p:pic>
      <p:sp>
        <p:nvSpPr>
          <p:cNvPr id="19" name="Rectangle 18">
            <a:extLst>
              <a:ext uri="{FF2B5EF4-FFF2-40B4-BE49-F238E27FC236}">
                <a16:creationId xmlns:a16="http://schemas.microsoft.com/office/drawing/2014/main" id="{6AB0FF92-B298-4B3A-B1DF-5D1571EF9016}"/>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21" name="Oval 20" descr="Small circle">
            <a:extLst>
              <a:ext uri="{FF2B5EF4-FFF2-40B4-BE49-F238E27FC236}">
                <a16:creationId xmlns:a16="http://schemas.microsoft.com/office/drawing/2014/main" id="{F1767731-D698-4B07-95D9-A1082F5A3A0C}"/>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06E69A45-3B36-41A8-97D5-753E4A6085CB}"/>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a:solidFill>
                  <a:srgbClr val="0070C0"/>
                </a:solidFill>
              </a:rPr>
              <a:t>GIS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2179649594"/>
      </p:ext>
    </p:extLst>
  </p:cSld>
  <p:clrMapOvr>
    <a:masterClrMapping/>
  </p:clrMapOvr>
  <p:transition>
    <p:pull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970" y="1522131"/>
            <a:ext cx="8804060" cy="1059008"/>
          </a:xfrm>
          <a:prstGeom prst="rect">
            <a:avLst/>
          </a:prstGeom>
        </p:spPr>
        <p:txBody>
          <a:bodyPr wrap="square">
            <a:spAutoFit/>
          </a:bodyPr>
          <a:lstStyle/>
          <a:p>
            <a:pPr algn="just">
              <a:lnSpc>
                <a:spcPct val="120000"/>
              </a:lnSpc>
            </a:pPr>
            <a:r>
              <a:rPr lang="en-US" dirty="0"/>
              <a:t>GIS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cập</a:t>
            </a:r>
            <a:r>
              <a:rPr lang="en-US" dirty="0"/>
              <a:t> </a:t>
            </a:r>
            <a:r>
              <a:rPr lang="en-US" dirty="0" err="1"/>
              <a:t>nhật</a:t>
            </a:r>
            <a:r>
              <a:rPr lang="en-US" dirty="0"/>
              <a:t>, </a:t>
            </a:r>
            <a:r>
              <a:rPr lang="en-US" dirty="0" err="1"/>
              <a:t>lưu</a:t>
            </a:r>
            <a:r>
              <a:rPr lang="en-US" dirty="0"/>
              <a:t> </a:t>
            </a:r>
            <a:r>
              <a:rPr lang="en-US" dirty="0" err="1"/>
              <a:t>trữ</a:t>
            </a:r>
            <a:r>
              <a:rPr lang="en-US" dirty="0"/>
              <a:t>, </a:t>
            </a:r>
            <a:r>
              <a:rPr lang="en-US" dirty="0" err="1"/>
              <a:t>tính</a:t>
            </a:r>
            <a:r>
              <a:rPr lang="en-US" dirty="0"/>
              <a:t> </a:t>
            </a:r>
            <a:r>
              <a:rPr lang="en-US" dirty="0" err="1"/>
              <a:t>hợp</a:t>
            </a:r>
            <a:r>
              <a:rPr lang="en-US" dirty="0"/>
              <a:t>, </a:t>
            </a:r>
            <a:r>
              <a:rPr lang="en-US" dirty="0" err="1"/>
              <a:t>tra</a:t>
            </a:r>
            <a:r>
              <a:rPr lang="en-US" dirty="0"/>
              <a:t> </a:t>
            </a:r>
            <a:r>
              <a:rPr lang="en-US" dirty="0" err="1"/>
              <a:t>cứu</a:t>
            </a:r>
            <a:r>
              <a:rPr lang="en-US" dirty="0"/>
              <a:t>, </a:t>
            </a:r>
            <a:r>
              <a:rPr lang="en-US" dirty="0" err="1"/>
              <a:t>phân</a:t>
            </a:r>
            <a:r>
              <a:rPr lang="en-US" dirty="0"/>
              <a:t> </a:t>
            </a:r>
            <a:r>
              <a:rPr lang="en-US" dirty="0" err="1"/>
              <a:t>tích</a:t>
            </a:r>
            <a:r>
              <a:rPr lang="en-US" dirty="0"/>
              <a:t> </a:t>
            </a:r>
            <a:r>
              <a:rPr lang="en-US" dirty="0" err="1"/>
              <a:t>mọi</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gắn</a:t>
            </a:r>
            <a:r>
              <a:rPr lang="en-US" dirty="0"/>
              <a:t> </a:t>
            </a:r>
            <a:r>
              <a:rPr lang="en-US" dirty="0" err="1"/>
              <a:t>với</a:t>
            </a:r>
            <a:r>
              <a:rPr lang="en-US" dirty="0"/>
              <a:t> </a:t>
            </a:r>
            <a:r>
              <a:rPr lang="en-US" dirty="0" err="1"/>
              <a:t>vị</a:t>
            </a:r>
            <a:r>
              <a:rPr lang="en-US" dirty="0"/>
              <a:t> </a:t>
            </a:r>
            <a:r>
              <a:rPr lang="en-US" dirty="0" err="1"/>
              <a:t>trí</a:t>
            </a:r>
            <a:r>
              <a:rPr lang="en-US" dirty="0"/>
              <a:t> </a:t>
            </a:r>
            <a:r>
              <a:rPr lang="en-US" dirty="0" err="1"/>
              <a:t>trên</a:t>
            </a:r>
            <a:r>
              <a:rPr lang="en-US" dirty="0"/>
              <a:t> </a:t>
            </a:r>
            <a:r>
              <a:rPr lang="en-US" dirty="0" err="1"/>
              <a:t>trái</a:t>
            </a:r>
            <a:r>
              <a:rPr lang="en-US" dirty="0"/>
              <a:t> </a:t>
            </a:r>
            <a:r>
              <a:rPr lang="en-US" dirty="0" err="1"/>
              <a:t>đất</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thông</a:t>
            </a:r>
            <a:r>
              <a:rPr lang="en-US" dirty="0"/>
              <a:t> tin </a:t>
            </a:r>
            <a:r>
              <a:rPr lang="en-US" dirty="0" err="1"/>
              <a:t>dưới</a:t>
            </a:r>
            <a:r>
              <a:rPr lang="en-US" dirty="0"/>
              <a:t> </a:t>
            </a:r>
            <a:r>
              <a:rPr lang="en-US" dirty="0" err="1"/>
              <a:t>dạng</a:t>
            </a:r>
            <a:r>
              <a:rPr lang="en-US" dirty="0"/>
              <a:t> </a:t>
            </a:r>
            <a:r>
              <a:rPr lang="en-US" dirty="0" err="1"/>
              <a:t>các</a:t>
            </a:r>
            <a:r>
              <a:rPr lang="en-US" dirty="0"/>
              <a:t> </a:t>
            </a:r>
            <a:r>
              <a:rPr lang="en-US" dirty="0" err="1"/>
              <a:t>lớp</a:t>
            </a:r>
            <a:r>
              <a:rPr lang="en-US" dirty="0"/>
              <a:t> </a:t>
            </a:r>
            <a:r>
              <a:rPr lang="en-US" dirty="0" err="1"/>
              <a:t>bản</a:t>
            </a:r>
            <a:r>
              <a:rPr lang="en-US" dirty="0"/>
              <a:t> </a:t>
            </a:r>
            <a:r>
              <a:rPr lang="en-US" dirty="0" err="1"/>
              <a:t>đồ</a:t>
            </a:r>
            <a:r>
              <a:rPr lang="en-US" dirty="0"/>
              <a:t>, </a:t>
            </a:r>
            <a:r>
              <a:rPr lang="en-US" dirty="0" err="1"/>
              <a:t>biểu</a:t>
            </a:r>
            <a:r>
              <a:rPr lang="en-US" dirty="0"/>
              <a:t> </a:t>
            </a:r>
            <a:r>
              <a:rPr lang="en-US" dirty="0" err="1"/>
              <a:t>đồ</a:t>
            </a:r>
            <a:r>
              <a:rPr lang="en-US" dirty="0"/>
              <a:t>, </a:t>
            </a:r>
            <a:r>
              <a:rPr lang="en-US" dirty="0" err="1"/>
              <a:t>bản</a:t>
            </a:r>
            <a:r>
              <a:rPr lang="en-US" dirty="0"/>
              <a:t> </a:t>
            </a:r>
            <a:r>
              <a:rPr lang="en-US" dirty="0" err="1"/>
              <a:t>báo</a:t>
            </a:r>
            <a:r>
              <a:rPr lang="en-US" dirty="0"/>
              <a:t> </a:t>
            </a:r>
            <a:r>
              <a:rPr lang="en-US" dirty="0" err="1"/>
              <a:t>cáo</a:t>
            </a:r>
            <a:endParaRPr lang="en-US" sz="165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BF0185C3-6089-3BF5-3AD3-CCFC3F09B5EF}"/>
              </a:ext>
            </a:extLst>
          </p:cNvPr>
          <p:cNvPicPr>
            <a:picLocks noChangeAspect="1"/>
          </p:cNvPicPr>
          <p:nvPr/>
        </p:nvPicPr>
        <p:blipFill>
          <a:blip r:embed="rId3"/>
          <a:stretch>
            <a:fillRect/>
          </a:stretch>
        </p:blipFill>
        <p:spPr>
          <a:xfrm>
            <a:off x="169970" y="2827097"/>
            <a:ext cx="5070333" cy="2672504"/>
          </a:xfrm>
          <a:prstGeom prst="rect">
            <a:avLst/>
          </a:prstGeom>
        </p:spPr>
      </p:pic>
      <p:sp>
        <p:nvSpPr>
          <p:cNvPr id="16" name="TextBox 15">
            <a:extLst>
              <a:ext uri="{FF2B5EF4-FFF2-40B4-BE49-F238E27FC236}">
                <a16:creationId xmlns:a16="http://schemas.microsoft.com/office/drawing/2014/main" id="{4816F3EB-2FD6-DCAF-2674-F1EBEC583B6C}"/>
              </a:ext>
            </a:extLst>
          </p:cNvPr>
          <p:cNvSpPr txBox="1"/>
          <p:nvPr/>
        </p:nvSpPr>
        <p:spPr>
          <a:xfrm>
            <a:off x="1045907" y="5645932"/>
            <a:ext cx="4652889" cy="507831"/>
          </a:xfrm>
          <a:prstGeom prst="rect">
            <a:avLst/>
          </a:prstGeom>
          <a:noFill/>
        </p:spPr>
        <p:txBody>
          <a:bodyPr wrap="square">
            <a:spAutoFit/>
          </a:bodyPr>
          <a:lstStyle/>
          <a:p>
            <a:r>
              <a:rPr lang="en-US" sz="1350" dirty="0">
                <a:hlinkClick r:id="rId4"/>
              </a:rPr>
              <a:t>https://www.google.com/maps</a:t>
            </a:r>
            <a:endParaRPr lang="en-US" sz="1350" dirty="0"/>
          </a:p>
          <a:p>
            <a:endParaRPr lang="en-US" sz="1350" dirty="0"/>
          </a:p>
        </p:txBody>
      </p:sp>
      <p:pic>
        <p:nvPicPr>
          <p:cNvPr id="18" name="Picture 17">
            <a:extLst>
              <a:ext uri="{FF2B5EF4-FFF2-40B4-BE49-F238E27FC236}">
                <a16:creationId xmlns:a16="http://schemas.microsoft.com/office/drawing/2014/main" id="{5C5E7D0F-7F8D-7A57-CE5A-22A79ABE3523}"/>
              </a:ext>
            </a:extLst>
          </p:cNvPr>
          <p:cNvPicPr>
            <a:picLocks noChangeAspect="1"/>
          </p:cNvPicPr>
          <p:nvPr/>
        </p:nvPicPr>
        <p:blipFill>
          <a:blip r:embed="rId5"/>
          <a:stretch>
            <a:fillRect/>
          </a:stretch>
        </p:blipFill>
        <p:spPr>
          <a:xfrm>
            <a:off x="5431092" y="2827573"/>
            <a:ext cx="2009497" cy="2672504"/>
          </a:xfrm>
          <a:prstGeom prst="rect">
            <a:avLst/>
          </a:prstGeom>
        </p:spPr>
      </p:pic>
      <p:sp>
        <p:nvSpPr>
          <p:cNvPr id="20" name="TextBox 19">
            <a:extLst>
              <a:ext uri="{FF2B5EF4-FFF2-40B4-BE49-F238E27FC236}">
                <a16:creationId xmlns:a16="http://schemas.microsoft.com/office/drawing/2014/main" id="{31F1E724-309B-8B50-08B2-EE7B3F559F33}"/>
              </a:ext>
            </a:extLst>
          </p:cNvPr>
          <p:cNvSpPr txBox="1"/>
          <p:nvPr/>
        </p:nvSpPr>
        <p:spPr>
          <a:xfrm>
            <a:off x="5743554" y="5672970"/>
            <a:ext cx="1508760" cy="438582"/>
          </a:xfrm>
          <a:prstGeom prst="rect">
            <a:avLst/>
          </a:prstGeom>
          <a:noFill/>
        </p:spPr>
        <p:txBody>
          <a:bodyPr wrap="square">
            <a:spAutoFit/>
          </a:bodyPr>
          <a:lstStyle/>
          <a:p>
            <a:r>
              <a:rPr lang="en-US" sz="1125" dirty="0" err="1">
                <a:solidFill>
                  <a:srgbClr val="0070C0"/>
                </a:solidFill>
                <a:latin typeface="Arial" panose="020B0604020202020204" pitchFamily="34" charset="0"/>
                <a:cs typeface="Arial" panose="020B0604020202020204" pitchFamily="34" charset="0"/>
              </a:rPr>
              <a:t>Ứng</a:t>
            </a:r>
            <a:r>
              <a:rPr lang="en-US" sz="1125" dirty="0">
                <a:solidFill>
                  <a:srgbClr val="0070C0"/>
                </a:solidFill>
                <a:latin typeface="Arial" panose="020B0604020202020204" pitchFamily="34" charset="0"/>
                <a:cs typeface="Arial" panose="020B0604020202020204" pitchFamily="34" charset="0"/>
              </a:rPr>
              <a:t> </a:t>
            </a:r>
            <a:r>
              <a:rPr lang="en-US" sz="1125" dirty="0" err="1">
                <a:solidFill>
                  <a:srgbClr val="0070C0"/>
                </a:solidFill>
                <a:latin typeface="Arial" panose="020B0604020202020204" pitchFamily="34" charset="0"/>
                <a:cs typeface="Arial" panose="020B0604020202020204" pitchFamily="34" charset="0"/>
              </a:rPr>
              <a:t>dụng</a:t>
            </a:r>
            <a:r>
              <a:rPr lang="en-US" sz="1125" dirty="0">
                <a:solidFill>
                  <a:srgbClr val="0070C0"/>
                </a:solidFill>
                <a:latin typeface="Arial" panose="020B0604020202020204" pitchFamily="34" charset="0"/>
                <a:cs typeface="Arial" panose="020B0604020202020204" pitchFamily="34" charset="0"/>
              </a:rPr>
              <a:t> </a:t>
            </a:r>
            <a:r>
              <a:rPr lang="en-US" sz="1125" dirty="0" err="1">
                <a:solidFill>
                  <a:srgbClr val="0070C0"/>
                </a:solidFill>
                <a:latin typeface="Arial" panose="020B0604020202020204" pitchFamily="34" charset="0"/>
                <a:cs typeface="Arial" panose="020B0604020202020204" pitchFamily="34" charset="0"/>
              </a:rPr>
              <a:t>gọi</a:t>
            </a:r>
            <a:r>
              <a:rPr lang="en-US" sz="1125" dirty="0">
                <a:solidFill>
                  <a:srgbClr val="0070C0"/>
                </a:solidFill>
                <a:latin typeface="Arial" panose="020B0604020202020204" pitchFamily="34" charset="0"/>
                <a:cs typeface="Arial" panose="020B0604020202020204" pitchFamily="34" charset="0"/>
              </a:rPr>
              <a:t> </a:t>
            </a:r>
            <a:r>
              <a:rPr lang="en-US" sz="1125" dirty="0" err="1">
                <a:solidFill>
                  <a:srgbClr val="0070C0"/>
                </a:solidFill>
                <a:latin typeface="Arial" panose="020B0604020202020204" pitchFamily="34" charset="0"/>
                <a:cs typeface="Arial" panose="020B0604020202020204" pitchFamily="34" charset="0"/>
              </a:rPr>
              <a:t>xe</a:t>
            </a:r>
            <a:r>
              <a:rPr lang="en-US" sz="1125" dirty="0">
                <a:solidFill>
                  <a:srgbClr val="0070C0"/>
                </a:solidFill>
                <a:latin typeface="Arial" panose="020B0604020202020204" pitchFamily="34" charset="0"/>
                <a:cs typeface="Arial" panose="020B0604020202020204" pitchFamily="34" charset="0"/>
              </a:rPr>
              <a:t> Bee</a:t>
            </a:r>
            <a:endParaRPr lang="en-US" sz="1125" dirty="0">
              <a:solidFill>
                <a:srgbClr val="0070C0"/>
              </a:solidFill>
            </a:endParaRPr>
          </a:p>
        </p:txBody>
      </p:sp>
      <p:pic>
        <p:nvPicPr>
          <p:cNvPr id="22" name="Picture 21">
            <a:extLst>
              <a:ext uri="{FF2B5EF4-FFF2-40B4-BE49-F238E27FC236}">
                <a16:creationId xmlns:a16="http://schemas.microsoft.com/office/drawing/2014/main" id="{96578762-6AEA-6F65-5044-659279E5E2F7}"/>
              </a:ext>
            </a:extLst>
          </p:cNvPr>
          <p:cNvPicPr>
            <a:picLocks noChangeAspect="1"/>
          </p:cNvPicPr>
          <p:nvPr/>
        </p:nvPicPr>
        <p:blipFill>
          <a:blip r:embed="rId6"/>
          <a:stretch>
            <a:fillRect/>
          </a:stretch>
        </p:blipFill>
        <p:spPr>
          <a:xfrm>
            <a:off x="7631376" y="2827097"/>
            <a:ext cx="1342654" cy="2672504"/>
          </a:xfrm>
          <a:prstGeom prst="rect">
            <a:avLst/>
          </a:prstGeom>
        </p:spPr>
      </p:pic>
      <p:sp>
        <p:nvSpPr>
          <p:cNvPr id="23" name="TextBox 22">
            <a:extLst>
              <a:ext uri="{FF2B5EF4-FFF2-40B4-BE49-F238E27FC236}">
                <a16:creationId xmlns:a16="http://schemas.microsoft.com/office/drawing/2014/main" id="{A190D351-8ED1-CF07-EBF7-4BC0ECEF5F97}"/>
              </a:ext>
            </a:extLst>
          </p:cNvPr>
          <p:cNvSpPr txBox="1"/>
          <p:nvPr/>
        </p:nvSpPr>
        <p:spPr>
          <a:xfrm>
            <a:off x="7723379" y="5645931"/>
            <a:ext cx="1508760" cy="265457"/>
          </a:xfrm>
          <a:prstGeom prst="rect">
            <a:avLst/>
          </a:prstGeom>
          <a:noFill/>
        </p:spPr>
        <p:txBody>
          <a:bodyPr wrap="square">
            <a:spAutoFit/>
          </a:bodyPr>
          <a:lstStyle/>
          <a:p>
            <a:r>
              <a:rPr lang="en-US" sz="1125" dirty="0" err="1">
                <a:solidFill>
                  <a:srgbClr val="0070C0"/>
                </a:solidFill>
                <a:latin typeface="Arial" panose="020B0604020202020204" pitchFamily="34" charset="0"/>
                <a:cs typeface="Arial" panose="020B0604020202020204" pitchFamily="34" charset="0"/>
              </a:rPr>
              <a:t>Ứng</a:t>
            </a:r>
            <a:r>
              <a:rPr lang="en-US" sz="1125" dirty="0">
                <a:solidFill>
                  <a:srgbClr val="0070C0"/>
                </a:solidFill>
                <a:latin typeface="Arial" panose="020B0604020202020204" pitchFamily="34" charset="0"/>
                <a:cs typeface="Arial" panose="020B0604020202020204" pitchFamily="34" charset="0"/>
              </a:rPr>
              <a:t> </a:t>
            </a:r>
            <a:r>
              <a:rPr lang="en-US" sz="1125" dirty="0" err="1">
                <a:solidFill>
                  <a:srgbClr val="0070C0"/>
                </a:solidFill>
                <a:latin typeface="Arial" panose="020B0604020202020204" pitchFamily="34" charset="0"/>
                <a:cs typeface="Arial" panose="020B0604020202020204" pitchFamily="34" charset="0"/>
              </a:rPr>
              <a:t>dụng</a:t>
            </a:r>
            <a:r>
              <a:rPr lang="en-US" sz="1125" dirty="0">
                <a:solidFill>
                  <a:srgbClr val="0070C0"/>
                </a:solidFill>
                <a:latin typeface="Arial" panose="020B0604020202020204" pitchFamily="34" charset="0"/>
                <a:cs typeface="Arial" panose="020B0604020202020204" pitchFamily="34" charset="0"/>
              </a:rPr>
              <a:t> </a:t>
            </a:r>
            <a:r>
              <a:rPr lang="en-US" sz="1125" dirty="0" err="1">
                <a:solidFill>
                  <a:srgbClr val="0070C0"/>
                </a:solidFill>
                <a:latin typeface="Arial" panose="020B0604020202020204" pitchFamily="34" charset="0"/>
                <a:cs typeface="Arial" panose="020B0604020202020204" pitchFamily="34" charset="0"/>
              </a:rPr>
              <a:t>tìm</a:t>
            </a:r>
            <a:r>
              <a:rPr lang="en-US" sz="1125" dirty="0">
                <a:solidFill>
                  <a:srgbClr val="0070C0"/>
                </a:solidFill>
                <a:latin typeface="Arial" panose="020B0604020202020204" pitchFamily="34" charset="0"/>
                <a:cs typeface="Arial" panose="020B0604020202020204" pitchFamily="34" charset="0"/>
              </a:rPr>
              <a:t> Bus</a:t>
            </a:r>
            <a:endParaRPr lang="en-US" sz="1125" dirty="0">
              <a:solidFill>
                <a:srgbClr val="0070C0"/>
              </a:solidFill>
            </a:endParaRPr>
          </a:p>
        </p:txBody>
      </p:sp>
      <p:sp>
        <p:nvSpPr>
          <p:cNvPr id="12" name="Oval 11" descr="Small circle">
            <a:extLst>
              <a:ext uri="{FF2B5EF4-FFF2-40B4-BE49-F238E27FC236}">
                <a16:creationId xmlns:a16="http://schemas.microsoft.com/office/drawing/2014/main" id="{3A8C25EC-6E75-46AC-93D7-AB19065B44D2}"/>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5" name="Rectangle 14">
            <a:extLst>
              <a:ext uri="{FF2B5EF4-FFF2-40B4-BE49-F238E27FC236}">
                <a16:creationId xmlns:a16="http://schemas.microsoft.com/office/drawing/2014/main" id="{893DA71B-8C15-4C3C-BF68-579D75384693}"/>
              </a:ext>
            </a:extLst>
          </p:cNvPr>
          <p:cNvSpPr>
            <a:spLocks noChangeArrowheads="1"/>
          </p:cNvSpPr>
          <p:nvPr/>
        </p:nvSpPr>
        <p:spPr bwMode="auto">
          <a:xfrm>
            <a:off x="212545" y="205138"/>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7" name="Oval 16" descr="Small circle">
            <a:extLst>
              <a:ext uri="{FF2B5EF4-FFF2-40B4-BE49-F238E27FC236}">
                <a16:creationId xmlns:a16="http://schemas.microsoft.com/office/drawing/2014/main" id="{2CA6E9F0-2115-44CB-B524-7AEBD9FDC0C0}"/>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9" name="Rectangle 18">
            <a:extLst>
              <a:ext uri="{FF2B5EF4-FFF2-40B4-BE49-F238E27FC236}">
                <a16:creationId xmlns:a16="http://schemas.microsoft.com/office/drawing/2014/main" id="{D71C484C-206E-4B84-B46B-5545C9F0BCEE}"/>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a:solidFill>
                  <a:srgbClr val="0070C0"/>
                </a:solidFill>
              </a:rPr>
              <a:t>GIS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3512887542"/>
      </p:ext>
    </p:extLst>
  </p:cSld>
  <p:clrMapOvr>
    <a:masterClrMapping/>
  </p:clrMapOvr>
  <p:transition>
    <p:pull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85621F-5AEF-A8C7-AD72-2D6354F6CF94}"/>
              </a:ext>
            </a:extLst>
          </p:cNvPr>
          <p:cNvSpPr/>
          <p:nvPr/>
        </p:nvSpPr>
        <p:spPr>
          <a:xfrm flipV="1">
            <a:off x="0" y="1354207"/>
            <a:ext cx="9144000" cy="34289"/>
          </a:xfrm>
          <a:prstGeom prst="rect">
            <a:avLst/>
          </a:prstGeom>
          <a:solidFill>
            <a:schemeClr val="accent2">
              <a:lumMod val="75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CE5B41DF-8CA8-48C9-04A8-003138CF102D}"/>
              </a:ext>
            </a:extLst>
          </p:cNvPr>
          <p:cNvPicPr>
            <a:picLocks noChangeAspect="1"/>
          </p:cNvPicPr>
          <p:nvPr/>
        </p:nvPicPr>
        <p:blipFill>
          <a:blip r:embed="rId3"/>
          <a:stretch>
            <a:fillRect/>
          </a:stretch>
        </p:blipFill>
        <p:spPr>
          <a:xfrm>
            <a:off x="83598" y="2925300"/>
            <a:ext cx="4652889" cy="2439997"/>
          </a:xfrm>
          <a:prstGeom prst="rect">
            <a:avLst/>
          </a:prstGeom>
        </p:spPr>
      </p:pic>
      <p:sp>
        <p:nvSpPr>
          <p:cNvPr id="12" name="TextBox 11">
            <a:extLst>
              <a:ext uri="{FF2B5EF4-FFF2-40B4-BE49-F238E27FC236}">
                <a16:creationId xmlns:a16="http://schemas.microsoft.com/office/drawing/2014/main" id="{4669FD9E-7781-9A4F-29C7-2D93401F3251}"/>
              </a:ext>
            </a:extLst>
          </p:cNvPr>
          <p:cNvSpPr txBox="1"/>
          <p:nvPr/>
        </p:nvSpPr>
        <p:spPr>
          <a:xfrm>
            <a:off x="1232061" y="5524102"/>
            <a:ext cx="4652889" cy="507831"/>
          </a:xfrm>
          <a:prstGeom prst="rect">
            <a:avLst/>
          </a:prstGeom>
          <a:noFill/>
        </p:spPr>
        <p:txBody>
          <a:bodyPr wrap="square">
            <a:spAutoFit/>
          </a:bodyPr>
          <a:lstStyle/>
          <a:p>
            <a:r>
              <a:rPr lang="en-US" sz="1350" dirty="0">
                <a:hlinkClick r:id="rId4"/>
              </a:rPr>
              <a:t>https://www.windy.com/</a:t>
            </a:r>
            <a:endParaRPr lang="en-US" sz="1350" dirty="0"/>
          </a:p>
          <a:p>
            <a:endParaRPr lang="en-US" sz="1350" dirty="0"/>
          </a:p>
        </p:txBody>
      </p:sp>
      <p:pic>
        <p:nvPicPr>
          <p:cNvPr id="21" name="Picture 20">
            <a:extLst>
              <a:ext uri="{FF2B5EF4-FFF2-40B4-BE49-F238E27FC236}">
                <a16:creationId xmlns:a16="http://schemas.microsoft.com/office/drawing/2014/main" id="{D0F89433-1B66-41FC-1552-1707175830AA}"/>
              </a:ext>
            </a:extLst>
          </p:cNvPr>
          <p:cNvPicPr>
            <a:picLocks noChangeAspect="1"/>
          </p:cNvPicPr>
          <p:nvPr/>
        </p:nvPicPr>
        <p:blipFill>
          <a:blip r:embed="rId5"/>
          <a:stretch>
            <a:fillRect/>
          </a:stretch>
        </p:blipFill>
        <p:spPr>
          <a:xfrm>
            <a:off x="4836522" y="2925298"/>
            <a:ext cx="4223880" cy="2439998"/>
          </a:xfrm>
          <a:prstGeom prst="rect">
            <a:avLst/>
          </a:prstGeom>
        </p:spPr>
      </p:pic>
      <p:sp>
        <p:nvSpPr>
          <p:cNvPr id="22" name="Rectangle 21">
            <a:extLst>
              <a:ext uri="{FF2B5EF4-FFF2-40B4-BE49-F238E27FC236}">
                <a16:creationId xmlns:a16="http://schemas.microsoft.com/office/drawing/2014/main" id="{75040532-5A25-54F9-A45E-E2F387DA4769}"/>
              </a:ext>
            </a:extLst>
          </p:cNvPr>
          <p:cNvSpPr/>
          <p:nvPr/>
        </p:nvSpPr>
        <p:spPr>
          <a:xfrm>
            <a:off x="5585495" y="5524102"/>
            <a:ext cx="4743450" cy="253916"/>
          </a:xfrm>
          <a:prstGeom prst="rect">
            <a:avLst/>
          </a:prstGeom>
        </p:spPr>
        <p:txBody>
          <a:bodyPr wrap="square">
            <a:spAutoFit/>
          </a:bodyPr>
          <a:lstStyle/>
          <a:p>
            <a:r>
              <a:rPr lang="en-US" sz="1050" dirty="0">
                <a:hlinkClick r:id="rId6"/>
              </a:rPr>
              <a:t>https://traffic.vicroads.vic.gov.au/incidents/3911321</a:t>
            </a:r>
            <a:endParaRPr lang="en-US" sz="1050" dirty="0"/>
          </a:p>
        </p:txBody>
      </p:sp>
      <p:sp>
        <p:nvSpPr>
          <p:cNvPr id="10" name="Oval 9" descr="Small circle">
            <a:extLst>
              <a:ext uri="{FF2B5EF4-FFF2-40B4-BE49-F238E27FC236}">
                <a16:creationId xmlns:a16="http://schemas.microsoft.com/office/drawing/2014/main" id="{2ADF3DFF-1100-4645-BA1F-49B70FC155FB}"/>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1" name="Rectangle 10">
            <a:extLst>
              <a:ext uri="{FF2B5EF4-FFF2-40B4-BE49-F238E27FC236}">
                <a16:creationId xmlns:a16="http://schemas.microsoft.com/office/drawing/2014/main" id="{8E49890B-9043-4DF6-827D-11DCD3A049ED}"/>
              </a:ext>
            </a:extLst>
          </p:cNvPr>
          <p:cNvSpPr/>
          <p:nvPr/>
        </p:nvSpPr>
        <p:spPr>
          <a:xfrm>
            <a:off x="169970" y="1522131"/>
            <a:ext cx="8804060" cy="1059008"/>
          </a:xfrm>
          <a:prstGeom prst="rect">
            <a:avLst/>
          </a:prstGeom>
        </p:spPr>
        <p:txBody>
          <a:bodyPr wrap="square">
            <a:spAutoFit/>
          </a:bodyPr>
          <a:lstStyle/>
          <a:p>
            <a:pPr algn="just">
              <a:lnSpc>
                <a:spcPct val="120000"/>
              </a:lnSpc>
            </a:pPr>
            <a:r>
              <a:rPr lang="en-US" dirty="0"/>
              <a:t>GIS </a:t>
            </a:r>
            <a:r>
              <a:rPr lang="en-US" dirty="0" err="1"/>
              <a:t>được</a:t>
            </a:r>
            <a:r>
              <a:rPr lang="en-US" dirty="0"/>
              <a:t> </a:t>
            </a:r>
            <a:r>
              <a:rPr lang="en-US" dirty="0" err="1"/>
              <a:t>định</a:t>
            </a:r>
            <a:r>
              <a:rPr lang="en-US" dirty="0"/>
              <a:t> </a:t>
            </a:r>
            <a:r>
              <a:rPr lang="en-US" dirty="0" err="1"/>
              <a:t>nghĩa</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được</a:t>
            </a:r>
            <a:r>
              <a:rPr lang="en-US" dirty="0"/>
              <a:t> </a:t>
            </a:r>
            <a:r>
              <a:rPr lang="en-US" dirty="0" err="1"/>
              <a:t>thiết</a:t>
            </a:r>
            <a:r>
              <a:rPr lang="en-US" dirty="0"/>
              <a:t> </a:t>
            </a:r>
            <a:r>
              <a:rPr lang="en-US" dirty="0" err="1"/>
              <a:t>kế</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cập</a:t>
            </a:r>
            <a:r>
              <a:rPr lang="en-US" dirty="0"/>
              <a:t> </a:t>
            </a:r>
            <a:r>
              <a:rPr lang="en-US" dirty="0" err="1"/>
              <a:t>nhật</a:t>
            </a:r>
            <a:r>
              <a:rPr lang="en-US" dirty="0"/>
              <a:t>, </a:t>
            </a:r>
            <a:r>
              <a:rPr lang="en-US" dirty="0" err="1"/>
              <a:t>lưu</a:t>
            </a:r>
            <a:r>
              <a:rPr lang="en-US" dirty="0"/>
              <a:t> </a:t>
            </a:r>
            <a:r>
              <a:rPr lang="en-US" dirty="0" err="1"/>
              <a:t>trữ</a:t>
            </a:r>
            <a:r>
              <a:rPr lang="en-US" dirty="0"/>
              <a:t>, </a:t>
            </a:r>
            <a:r>
              <a:rPr lang="en-US" dirty="0" err="1"/>
              <a:t>tính</a:t>
            </a:r>
            <a:r>
              <a:rPr lang="en-US" dirty="0"/>
              <a:t> </a:t>
            </a:r>
            <a:r>
              <a:rPr lang="en-US" dirty="0" err="1"/>
              <a:t>hợp</a:t>
            </a:r>
            <a:r>
              <a:rPr lang="en-US" dirty="0"/>
              <a:t>, </a:t>
            </a:r>
            <a:r>
              <a:rPr lang="en-US" dirty="0" err="1"/>
              <a:t>tra</a:t>
            </a:r>
            <a:r>
              <a:rPr lang="en-US" dirty="0"/>
              <a:t> </a:t>
            </a:r>
            <a:r>
              <a:rPr lang="en-US" dirty="0" err="1"/>
              <a:t>cứu</a:t>
            </a:r>
            <a:r>
              <a:rPr lang="en-US" dirty="0"/>
              <a:t>, </a:t>
            </a:r>
            <a:r>
              <a:rPr lang="en-US" dirty="0" err="1"/>
              <a:t>phân</a:t>
            </a:r>
            <a:r>
              <a:rPr lang="en-US" dirty="0"/>
              <a:t> </a:t>
            </a:r>
            <a:r>
              <a:rPr lang="en-US" dirty="0" err="1"/>
              <a:t>tích</a:t>
            </a:r>
            <a:r>
              <a:rPr lang="en-US" dirty="0"/>
              <a:t> </a:t>
            </a:r>
            <a:r>
              <a:rPr lang="en-US" dirty="0" err="1"/>
              <a:t>mọi</a:t>
            </a:r>
            <a:r>
              <a:rPr lang="en-US" dirty="0"/>
              <a:t> </a:t>
            </a:r>
            <a:r>
              <a:rPr lang="en-US" dirty="0" err="1"/>
              <a:t>dạng</a:t>
            </a:r>
            <a:r>
              <a:rPr lang="en-US" dirty="0"/>
              <a:t> </a:t>
            </a:r>
            <a:r>
              <a:rPr lang="en-US" dirty="0" err="1"/>
              <a:t>dữ</a:t>
            </a:r>
            <a:r>
              <a:rPr lang="en-US" dirty="0"/>
              <a:t> </a:t>
            </a:r>
            <a:r>
              <a:rPr lang="en-US" dirty="0" err="1"/>
              <a:t>liệu</a:t>
            </a:r>
            <a:r>
              <a:rPr lang="en-US" dirty="0"/>
              <a:t> </a:t>
            </a:r>
            <a:r>
              <a:rPr lang="en-US" dirty="0" err="1"/>
              <a:t>địa</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gắn</a:t>
            </a:r>
            <a:r>
              <a:rPr lang="en-US" dirty="0"/>
              <a:t> </a:t>
            </a:r>
            <a:r>
              <a:rPr lang="en-US" dirty="0" err="1"/>
              <a:t>với</a:t>
            </a:r>
            <a:r>
              <a:rPr lang="en-US" dirty="0"/>
              <a:t> </a:t>
            </a:r>
            <a:r>
              <a:rPr lang="en-US" dirty="0" err="1"/>
              <a:t>vị</a:t>
            </a:r>
            <a:r>
              <a:rPr lang="en-US" dirty="0"/>
              <a:t> </a:t>
            </a:r>
            <a:r>
              <a:rPr lang="en-US" dirty="0" err="1"/>
              <a:t>trí</a:t>
            </a:r>
            <a:r>
              <a:rPr lang="en-US" dirty="0"/>
              <a:t> </a:t>
            </a:r>
            <a:r>
              <a:rPr lang="en-US" dirty="0" err="1"/>
              <a:t>trên</a:t>
            </a:r>
            <a:r>
              <a:rPr lang="en-US" dirty="0"/>
              <a:t> </a:t>
            </a:r>
            <a:r>
              <a:rPr lang="en-US" dirty="0" err="1"/>
              <a:t>trái</a:t>
            </a:r>
            <a:r>
              <a:rPr lang="en-US" dirty="0"/>
              <a:t> </a:t>
            </a:r>
            <a:r>
              <a:rPr lang="en-US" dirty="0" err="1"/>
              <a:t>đất</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thông</a:t>
            </a:r>
            <a:r>
              <a:rPr lang="en-US" dirty="0"/>
              <a:t> tin </a:t>
            </a:r>
            <a:r>
              <a:rPr lang="en-US" dirty="0" err="1"/>
              <a:t>dưới</a:t>
            </a:r>
            <a:r>
              <a:rPr lang="en-US" dirty="0"/>
              <a:t> </a:t>
            </a:r>
            <a:r>
              <a:rPr lang="en-US" dirty="0" err="1"/>
              <a:t>dạng</a:t>
            </a:r>
            <a:r>
              <a:rPr lang="en-US" dirty="0"/>
              <a:t> </a:t>
            </a:r>
            <a:r>
              <a:rPr lang="en-US" dirty="0" err="1"/>
              <a:t>các</a:t>
            </a:r>
            <a:r>
              <a:rPr lang="en-US" dirty="0"/>
              <a:t> </a:t>
            </a:r>
            <a:r>
              <a:rPr lang="en-US" dirty="0" err="1"/>
              <a:t>lớp</a:t>
            </a:r>
            <a:r>
              <a:rPr lang="en-US" dirty="0"/>
              <a:t> </a:t>
            </a:r>
            <a:r>
              <a:rPr lang="en-US" dirty="0" err="1"/>
              <a:t>bản</a:t>
            </a:r>
            <a:r>
              <a:rPr lang="en-US" dirty="0"/>
              <a:t> </a:t>
            </a:r>
            <a:r>
              <a:rPr lang="en-US" dirty="0" err="1"/>
              <a:t>đồ</a:t>
            </a:r>
            <a:r>
              <a:rPr lang="en-US" dirty="0"/>
              <a:t>, </a:t>
            </a:r>
            <a:r>
              <a:rPr lang="en-US" dirty="0" err="1"/>
              <a:t>biểu</a:t>
            </a:r>
            <a:r>
              <a:rPr lang="en-US" dirty="0"/>
              <a:t> </a:t>
            </a:r>
            <a:r>
              <a:rPr lang="en-US" dirty="0" err="1"/>
              <a:t>đồ</a:t>
            </a:r>
            <a:r>
              <a:rPr lang="en-US" dirty="0"/>
              <a:t>, </a:t>
            </a:r>
            <a:r>
              <a:rPr lang="en-US" dirty="0" err="1"/>
              <a:t>bản</a:t>
            </a:r>
            <a:r>
              <a:rPr lang="en-US" dirty="0"/>
              <a:t> </a:t>
            </a:r>
            <a:r>
              <a:rPr lang="en-US" dirty="0" err="1"/>
              <a:t>báo</a:t>
            </a:r>
            <a:r>
              <a:rPr lang="en-US" dirty="0"/>
              <a:t> </a:t>
            </a:r>
            <a:r>
              <a:rPr lang="en-US" dirty="0" err="1"/>
              <a:t>cáo</a:t>
            </a:r>
            <a:endParaRPr lang="en-US" sz="165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A65FB62-913D-4A32-9D75-059E38539D4C}"/>
              </a:ext>
            </a:extLst>
          </p:cNvPr>
          <p:cNvSpPr>
            <a:spLocks noChangeArrowheads="1"/>
          </p:cNvSpPr>
          <p:nvPr/>
        </p:nvSpPr>
        <p:spPr bwMode="auto">
          <a:xfrm>
            <a:off x="296777" y="216262"/>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err="1">
                <a:solidFill>
                  <a:srgbClr val="0070C0"/>
                </a:solidFill>
              </a:rPr>
              <a:t>Khái</a:t>
            </a:r>
            <a:r>
              <a:rPr lang="en-US" sz="2400" b="1" dirty="0">
                <a:solidFill>
                  <a:srgbClr val="0070C0"/>
                </a:solidFill>
              </a:rPr>
              <a:t> </a:t>
            </a:r>
            <a:r>
              <a:rPr lang="en-US" sz="2400" b="1" dirty="0" err="1">
                <a:solidFill>
                  <a:srgbClr val="0070C0"/>
                </a:solidFill>
              </a:rPr>
              <a:t>niệm</a:t>
            </a:r>
            <a:r>
              <a:rPr lang="en-US" sz="2400" b="1" dirty="0">
                <a:solidFill>
                  <a:srgbClr val="0070C0"/>
                </a:solidFill>
              </a:rPr>
              <a:t> </a:t>
            </a:r>
            <a:r>
              <a:rPr lang="en-US" sz="2400" b="1" dirty="0" err="1">
                <a:solidFill>
                  <a:srgbClr val="0070C0"/>
                </a:solidFill>
              </a:rPr>
              <a:t>về</a:t>
            </a:r>
            <a:r>
              <a:rPr lang="en-US" sz="2400" b="1" dirty="0">
                <a:solidFill>
                  <a:srgbClr val="0070C0"/>
                </a:solidFill>
              </a:rPr>
              <a:t> </a:t>
            </a:r>
            <a:r>
              <a:rPr lang="en-US" sz="2400" b="1" dirty="0" err="1">
                <a:solidFill>
                  <a:srgbClr val="0070C0"/>
                </a:solidFill>
              </a:rPr>
              <a:t>hệ</a:t>
            </a:r>
            <a:r>
              <a:rPr lang="en-US" sz="2400" b="1" dirty="0">
                <a:solidFill>
                  <a:srgbClr val="0070C0"/>
                </a:solidFill>
              </a:rPr>
              <a:t> </a:t>
            </a:r>
            <a:r>
              <a:rPr lang="en-US" sz="2400" b="1" dirty="0" err="1">
                <a:solidFill>
                  <a:srgbClr val="0070C0"/>
                </a:solidFill>
              </a:rPr>
              <a:t>thống</a:t>
            </a:r>
            <a:r>
              <a:rPr lang="en-US" sz="2400" b="1" dirty="0">
                <a:solidFill>
                  <a:srgbClr val="0070C0"/>
                </a:solidFill>
              </a:rPr>
              <a:t> </a:t>
            </a:r>
            <a:r>
              <a:rPr lang="en-US" sz="2400" b="1" dirty="0" err="1">
                <a:solidFill>
                  <a:srgbClr val="0070C0"/>
                </a:solidFill>
              </a:rPr>
              <a:t>thông</a:t>
            </a:r>
            <a:r>
              <a:rPr lang="en-US" sz="2400" b="1" dirty="0">
                <a:solidFill>
                  <a:srgbClr val="0070C0"/>
                </a:solidFill>
              </a:rPr>
              <a:t> tin </a:t>
            </a:r>
            <a:r>
              <a:rPr lang="en-US" sz="2400" b="1" dirty="0" err="1">
                <a:solidFill>
                  <a:srgbClr val="0070C0"/>
                </a:solidFill>
              </a:rPr>
              <a:t>địa</a:t>
            </a:r>
            <a:r>
              <a:rPr lang="en-US" sz="2400" b="1" dirty="0">
                <a:solidFill>
                  <a:srgbClr val="0070C0"/>
                </a:solidFill>
              </a:rPr>
              <a:t> </a:t>
            </a:r>
            <a:r>
              <a:rPr lang="en-US" sz="2400" b="1" dirty="0" err="1">
                <a:solidFill>
                  <a:srgbClr val="0070C0"/>
                </a:solidFill>
              </a:rPr>
              <a:t>lý</a:t>
            </a:r>
            <a:r>
              <a:rPr lang="en-US" sz="2400" b="1" dirty="0">
                <a:solidFill>
                  <a:srgbClr val="0070C0"/>
                </a:solidFill>
              </a:rPr>
              <a:t> GIS</a:t>
            </a:r>
          </a:p>
        </p:txBody>
      </p:sp>
      <p:sp>
        <p:nvSpPr>
          <p:cNvPr id="15" name="Oval 14" descr="Small circle">
            <a:extLst>
              <a:ext uri="{FF2B5EF4-FFF2-40B4-BE49-F238E27FC236}">
                <a16:creationId xmlns:a16="http://schemas.microsoft.com/office/drawing/2014/main" id="{F07264A2-3943-41B2-AD3C-90F087E658B2}"/>
              </a:ext>
            </a:extLst>
          </p:cNvPr>
          <p:cNvSpPr/>
          <p:nvPr/>
        </p:nvSpPr>
        <p:spPr bwMode="blackWhite">
          <a:xfrm>
            <a:off x="296777" y="904149"/>
            <a:ext cx="559174" cy="55917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50" b="1" dirty="0">
                <a:solidFill>
                  <a:schemeClr val="tx2"/>
                </a:solidFill>
                <a:latin typeface="Arial" panose="020B0604020202020204" pitchFamily="34" charset="0"/>
                <a:cs typeface="Arial" panose="020B0604020202020204" pitchFamily="34" charset="0"/>
              </a:rPr>
              <a:t>1</a:t>
            </a:r>
          </a:p>
        </p:txBody>
      </p:sp>
      <p:sp>
        <p:nvSpPr>
          <p:cNvPr id="16" name="Rectangle 15">
            <a:extLst>
              <a:ext uri="{FF2B5EF4-FFF2-40B4-BE49-F238E27FC236}">
                <a16:creationId xmlns:a16="http://schemas.microsoft.com/office/drawing/2014/main" id="{E6763735-B1A1-48AC-9128-DDC14B695ED6}"/>
              </a:ext>
            </a:extLst>
          </p:cNvPr>
          <p:cNvSpPr>
            <a:spLocks noChangeArrowheads="1"/>
          </p:cNvSpPr>
          <p:nvPr/>
        </p:nvSpPr>
        <p:spPr bwMode="auto">
          <a:xfrm>
            <a:off x="923578" y="942613"/>
            <a:ext cx="6918860" cy="382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6675" tIns="33338" rIns="66675" bIns="33338"/>
          <a:lstStyle>
            <a:lvl1pPr marL="514350" indent="-514350" defTabSz="892175">
              <a:lnSpc>
                <a:spcPct val="89000"/>
              </a:lnSpc>
              <a:spcBef>
                <a:spcPct val="30000"/>
              </a:spcBef>
              <a:buClr>
                <a:srgbClr val="000000"/>
              </a:buClr>
              <a:buSzPct val="100000"/>
              <a:buChar char="•"/>
              <a:defRPr sz="3200">
                <a:solidFill>
                  <a:schemeClr val="tx1"/>
                </a:solidFill>
                <a:latin typeface="Arial" charset="0"/>
              </a:defRPr>
            </a:lvl1pPr>
            <a:lvl2pPr marL="852488" indent="-223838" defTabSz="892175">
              <a:lnSpc>
                <a:spcPct val="89000"/>
              </a:lnSpc>
              <a:spcBef>
                <a:spcPct val="30000"/>
              </a:spcBef>
              <a:buClr>
                <a:schemeClr val="tx2"/>
              </a:buClr>
              <a:buSzPct val="100000"/>
              <a:buChar char="–"/>
              <a:defRPr sz="2800">
                <a:solidFill>
                  <a:schemeClr val="tx1"/>
                </a:solidFill>
                <a:latin typeface="Arial" charset="0"/>
              </a:defRPr>
            </a:lvl2pPr>
            <a:lvl3pPr marL="1190625" indent="-223838" defTabSz="892175">
              <a:lnSpc>
                <a:spcPct val="89000"/>
              </a:lnSpc>
              <a:spcBef>
                <a:spcPct val="30000"/>
              </a:spcBef>
              <a:buClr>
                <a:schemeClr val="tx2"/>
              </a:buClr>
              <a:buSzPct val="100000"/>
              <a:buChar char="-"/>
              <a:defRPr sz="2800">
                <a:solidFill>
                  <a:schemeClr val="tx1"/>
                </a:solidFill>
                <a:latin typeface="Arial" charset="0"/>
              </a:defRPr>
            </a:lvl3pPr>
            <a:lvl4pPr marL="1506538" indent="-169863" defTabSz="892175">
              <a:lnSpc>
                <a:spcPct val="89000"/>
              </a:lnSpc>
              <a:spcBef>
                <a:spcPct val="30000"/>
              </a:spcBef>
              <a:buClr>
                <a:schemeClr val="tx2"/>
              </a:buClr>
              <a:buSzPct val="100000"/>
              <a:buChar char="·"/>
              <a:defRPr sz="2800">
                <a:solidFill>
                  <a:schemeClr val="tx1"/>
                </a:solidFill>
                <a:latin typeface="Arial" charset="0"/>
              </a:defRPr>
            </a:lvl4pPr>
            <a:lvl5pPr marL="1949450" indent="-165100" defTabSz="892175">
              <a:spcBef>
                <a:spcPct val="20000"/>
              </a:spcBef>
              <a:buSzPct val="100000"/>
              <a:buChar char="»"/>
              <a:defRPr sz="2000">
                <a:solidFill>
                  <a:schemeClr val="tx1"/>
                </a:solidFill>
                <a:latin typeface="Times New Roman" pitchFamily="18" charset="0"/>
              </a:defRPr>
            </a:lvl5pPr>
            <a:lvl6pPr marL="24066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6pPr>
            <a:lvl7pPr marL="28638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7pPr>
            <a:lvl8pPr marL="33210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8pPr>
            <a:lvl9pPr marL="3778250" indent="-165100" defTabSz="892175" eaLnBrk="0" fontAlgn="base" hangingPunct="0">
              <a:spcBef>
                <a:spcPct val="20000"/>
              </a:spcBef>
              <a:spcAft>
                <a:spcPct val="0"/>
              </a:spcAft>
              <a:buSzPct val="100000"/>
              <a:buChar char="»"/>
              <a:defRPr sz="2000">
                <a:solidFill>
                  <a:schemeClr val="tx1"/>
                </a:solidFill>
                <a:latin typeface="Times New Roman" pitchFamily="18" charset="0"/>
              </a:defRPr>
            </a:lvl9pPr>
          </a:lstStyle>
          <a:p>
            <a:pPr marL="0" indent="0">
              <a:spcBef>
                <a:spcPct val="0"/>
              </a:spcBef>
              <a:spcAft>
                <a:spcPct val="50000"/>
              </a:spcAft>
              <a:buClr>
                <a:schemeClr val="hlink"/>
              </a:buClr>
              <a:buNone/>
            </a:pPr>
            <a:r>
              <a:rPr lang="en-US" sz="2400" b="1" dirty="0">
                <a:solidFill>
                  <a:srgbClr val="0070C0"/>
                </a:solidFill>
              </a:rPr>
              <a:t>GIS </a:t>
            </a:r>
            <a:r>
              <a:rPr lang="en-US" sz="2400" b="1" dirty="0" err="1">
                <a:solidFill>
                  <a:srgbClr val="0070C0"/>
                </a:solidFill>
              </a:rPr>
              <a:t>là</a:t>
            </a:r>
            <a:r>
              <a:rPr lang="en-US" sz="2400" b="1" dirty="0">
                <a:solidFill>
                  <a:srgbClr val="0070C0"/>
                </a:solidFill>
              </a:rPr>
              <a:t> </a:t>
            </a:r>
            <a:r>
              <a:rPr lang="en-US" sz="2400" b="1" dirty="0" err="1">
                <a:solidFill>
                  <a:srgbClr val="0070C0"/>
                </a:solidFill>
              </a:rPr>
              <a:t>gì</a:t>
            </a:r>
            <a:r>
              <a:rPr lang="en-US" sz="2400" b="1" dirty="0">
                <a:solidFill>
                  <a:srgbClr val="0070C0"/>
                </a:solidFill>
              </a:rPr>
              <a:t>?</a:t>
            </a:r>
          </a:p>
        </p:txBody>
      </p:sp>
    </p:spTree>
    <p:extLst>
      <p:ext uri="{BB962C8B-B14F-4D97-AF65-F5344CB8AC3E}">
        <p14:creationId xmlns:p14="http://schemas.microsoft.com/office/powerpoint/2010/main" val="2775489725"/>
      </p:ext>
    </p:extLst>
  </p:cSld>
  <p:clrMapOvr>
    <a:masterClrMapping/>
  </p:clrMapOvr>
  <p:transition>
    <p:pull dir="d"/>
  </p:transition>
</p:sld>
</file>

<file path=ppt/theme/theme1.xml><?xml version="1.0" encoding="utf-8"?>
<a:theme xmlns:a="http://schemas.openxmlformats.org/drawingml/2006/main" name="Academic Literature 16x9">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F03431380.potx" id="{B573BD99-E105-4D2A-964B-B901A176567A}" vid="{B1D363B9-18DE-4874-9E2B-FD69B5C6548D}"/>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8CDDBB83-77C1-4099-A0AA-289882E745E2}">
  <ds:schemaRefs>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 ds:uri="4873beb7-5857-4685-be1f-d57550cc96cc"/>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Academic presentation, pinstripe and ribbon design (widescreen)</Template>
  <TotalTime>14871</TotalTime>
  <Words>7298</Words>
  <Application>Microsoft Office PowerPoint</Application>
  <PresentationFormat>On-screen Show (4:3)</PresentationFormat>
  <Paragraphs>524</Paragraphs>
  <Slides>62</Slides>
  <Notes>54</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2" baseType="lpstr">
      <vt:lpstr>Arial</vt:lpstr>
      <vt:lpstr>Avenir Next W01</vt:lpstr>
      <vt:lpstr>Calibri</vt:lpstr>
      <vt:lpstr>Courier New</vt:lpstr>
      <vt:lpstr>Euphemia</vt:lpstr>
      <vt:lpstr>Times New Roman</vt:lpstr>
      <vt:lpstr>Verdana</vt:lpstr>
      <vt:lpstr>Wingdings</vt:lpstr>
      <vt:lpstr>Academic Literature 16x9</vt:lpstr>
      <vt:lpstr>Clip</vt:lpstr>
      <vt:lpstr>Hệ thống thông tin địa lý - gis</vt:lpstr>
      <vt:lpstr>PowerPoint Presentation</vt:lpstr>
      <vt:lpstr>GIỚI THIỆU VỀ GIS</vt:lpstr>
      <vt:lpstr>Nội dung lý thuyết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1. Giới thiệu</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2. Thành phần và chức năng của GIS</vt:lpstr>
      <vt:lpstr>3. Một số ứng dụng GIS</vt:lpstr>
      <vt:lpstr>3. Một số ứng dụng GIS</vt:lpstr>
      <vt:lpstr>3. Một số ứng dụng GIS</vt:lpstr>
      <vt:lpstr>3. Một số ứng dụng GIS</vt:lpstr>
      <vt:lpstr>3. Một số ứng dụng GIS</vt:lpstr>
      <vt:lpstr>4. Chi phí cho GIS</vt:lpstr>
      <vt:lpstr>4. Chi phí cho GIS</vt:lpstr>
      <vt:lpstr>Question?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Tổng quan về GIS</dc:title>
  <dc:creator>Nguyễn Chung</dc:creator>
  <cp:lastModifiedBy>Admin</cp:lastModifiedBy>
  <cp:revision>648</cp:revision>
  <dcterms:created xsi:type="dcterms:W3CDTF">2017-12-05T08:39:39Z</dcterms:created>
  <dcterms:modified xsi:type="dcterms:W3CDTF">2024-01-15T05:46:25Z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